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356" r:id="rId4"/>
    <p:sldId id="384" r:id="rId5"/>
    <p:sldId id="375" r:id="rId6"/>
    <p:sldId id="385" r:id="rId7"/>
    <p:sldId id="343" r:id="rId8"/>
    <p:sldId id="382" r:id="rId9"/>
    <p:sldId id="386" r:id="rId10"/>
    <p:sldId id="387"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4" autoAdjust="0"/>
    <p:restoredTop sz="94660"/>
  </p:normalViewPr>
  <p:slideViewPr>
    <p:cSldViewPr>
      <p:cViewPr varScale="1">
        <p:scale>
          <a:sx n="90" d="100"/>
          <a:sy n="90" d="100"/>
        </p:scale>
        <p:origin x="834"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0C044E-DAA5-411C-8CC0-8608F0241954}" type="datetimeFigureOut">
              <a:rPr lang="en-US" smtClean="0"/>
              <a:t>3/4/2017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2A9D72-157A-45B0-A9DD-5B2C8D76977A}" type="slidenum">
              <a:rPr lang="en-US" smtClean="0"/>
              <a:t>‹#›</a:t>
            </a:fld>
            <a:endParaRPr lang="en-US"/>
          </a:p>
        </p:txBody>
      </p:sp>
    </p:spTree>
    <p:extLst>
      <p:ext uri="{BB962C8B-B14F-4D97-AF65-F5344CB8AC3E}">
        <p14:creationId xmlns:p14="http://schemas.microsoft.com/office/powerpoint/2010/main" val="2855568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2A9D72-157A-45B0-A9DD-5B2C8D76977A}" type="slidenum">
              <a:rPr lang="en-US" smtClean="0"/>
              <a:t>10</a:t>
            </a:fld>
            <a:endParaRPr lang="en-US"/>
          </a:p>
        </p:txBody>
      </p:sp>
    </p:spTree>
    <p:extLst>
      <p:ext uri="{BB962C8B-B14F-4D97-AF65-F5344CB8AC3E}">
        <p14:creationId xmlns:p14="http://schemas.microsoft.com/office/powerpoint/2010/main" val="1762018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3/4/2017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3/4/2017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3/4/2017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3/4/2017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3/4/2017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3/4/2017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3/4/2017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3/4/2017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3/4/2017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3/4/2017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3/4/2017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3/4/2017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369" y="1569751"/>
            <a:ext cx="9144000" cy="1102519"/>
          </a:xfrm>
        </p:spPr>
        <p:txBody>
          <a:bodyPr anchor="t">
            <a:noAutofit/>
          </a:bodyPr>
          <a:lstStyle/>
          <a:p>
            <a:r>
              <a:rPr lang="en-US" dirty="0"/>
              <a:t> Systems of Linear and Quadratic Equations</a:t>
            </a:r>
          </a:p>
        </p:txBody>
      </p:sp>
      <p:sp>
        <p:nvSpPr>
          <p:cNvPr id="3" name="Subtitle 2"/>
          <p:cNvSpPr>
            <a:spLocks noGrp="1"/>
          </p:cNvSpPr>
          <p:nvPr>
            <p:ph type="subTitle" idx="1"/>
          </p:nvPr>
        </p:nvSpPr>
        <p:spPr>
          <a:xfrm>
            <a:off x="1360583" y="3042951"/>
            <a:ext cx="6400800" cy="1314450"/>
          </a:xfrm>
        </p:spPr>
        <p:txBody>
          <a:bodyPr/>
          <a:lstStyle/>
          <a:p>
            <a:r>
              <a:rPr lang="en-US" dirty="0"/>
              <a:t>Unit 9 Lesson 8</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8150"/>
            <a:ext cx="9144000" cy="1152000"/>
          </a:xfrm>
          <a:prstGeom prst="rect">
            <a:avLst/>
          </a:prstGeom>
        </p:spPr>
      </p:pic>
    </p:spTree>
    <p:extLst>
      <p:ext uri="{BB962C8B-B14F-4D97-AF65-F5344CB8AC3E}">
        <p14:creationId xmlns:p14="http://schemas.microsoft.com/office/powerpoint/2010/main" val="3797973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98234" y="285750"/>
                <a:ext cx="8967787" cy="3904463"/>
              </a:xfrm>
            </p:spPr>
            <p:txBody>
              <a:bodyPr>
                <a:noAutofit/>
              </a:bodyPr>
              <a:lstStyle/>
              <a:p>
                <a:pPr marL="0" indent="0">
                  <a:spcAft>
                    <a:spcPts val="600"/>
                  </a:spcAft>
                  <a:buNone/>
                </a:pPr>
                <a:r>
                  <a:rPr lang="en-US" sz="2000" b="1" dirty="0">
                    <a:solidFill>
                      <a:srgbClr val="0070C0"/>
                    </a:solidFill>
                  </a:rPr>
                  <a:t>Problem 2: What are the solutions of the system </a:t>
                </a:r>
                <a14:m>
                  <m:oMath xmlns:m="http://schemas.openxmlformats.org/officeDocument/2006/math">
                    <m:r>
                      <a:rPr lang="en-US" sz="2000" b="1" i="1">
                        <a:solidFill>
                          <a:srgbClr val="0070C0"/>
                        </a:solidFill>
                        <a:latin typeface="Cambria Math"/>
                      </a:rPr>
                      <m:t>𝒚</m:t>
                    </m:r>
                    <m:r>
                      <a:rPr lang="en-US" sz="2000" b="1" i="1">
                        <a:solidFill>
                          <a:srgbClr val="0070C0"/>
                        </a:solidFill>
                        <a:latin typeface="Cambria Math"/>
                      </a:rPr>
                      <m:t>=</m:t>
                    </m:r>
                    <m:sSup>
                      <m:sSupPr>
                        <m:ctrlPr>
                          <a:rPr lang="en-US" sz="2000" b="1" i="1">
                            <a:solidFill>
                              <a:srgbClr val="0070C0"/>
                            </a:solidFill>
                            <a:latin typeface="Cambria Math" panose="02040503050406030204" pitchFamily="18" charset="0"/>
                          </a:rPr>
                        </m:ctrlPr>
                      </m:sSupPr>
                      <m:e>
                        <m:r>
                          <a:rPr lang="en-US" sz="2000" b="1" i="1" smtClean="0">
                            <a:solidFill>
                              <a:srgbClr val="0070C0"/>
                            </a:solidFill>
                            <a:latin typeface="Cambria Math"/>
                          </a:rPr>
                          <m:t>−</m:t>
                        </m:r>
                        <m:r>
                          <a:rPr lang="en-US" sz="2000" b="1" i="1">
                            <a:solidFill>
                              <a:srgbClr val="0070C0"/>
                            </a:solidFill>
                            <a:latin typeface="Cambria Math"/>
                          </a:rPr>
                          <m:t>𝒙</m:t>
                        </m:r>
                      </m:e>
                      <m:sup>
                        <m:r>
                          <a:rPr lang="en-US" sz="2000" b="1" i="1">
                            <a:solidFill>
                              <a:srgbClr val="0070C0"/>
                            </a:solidFill>
                            <a:latin typeface="Cambria Math"/>
                          </a:rPr>
                          <m:t>𝟐</m:t>
                        </m:r>
                      </m:sup>
                    </m:sSup>
                    <m:r>
                      <a:rPr lang="en-US" sz="2000" b="1" i="1" smtClean="0">
                        <a:solidFill>
                          <a:srgbClr val="0070C0"/>
                        </a:solidFill>
                        <a:latin typeface="Cambria Math"/>
                      </a:rPr>
                      <m:t>+</m:t>
                    </m:r>
                    <m:r>
                      <a:rPr lang="en-US" sz="2000" b="1" i="1" smtClean="0">
                        <a:solidFill>
                          <a:srgbClr val="0070C0"/>
                        </a:solidFill>
                        <a:latin typeface="Cambria Math"/>
                      </a:rPr>
                      <m:t>𝟒</m:t>
                    </m:r>
                    <m:r>
                      <a:rPr lang="en-US" sz="2000" b="1" i="1">
                        <a:solidFill>
                          <a:srgbClr val="0070C0"/>
                        </a:solidFill>
                        <a:latin typeface="Cambria Math"/>
                      </a:rPr>
                      <m:t>𝒙</m:t>
                    </m:r>
                    <m:r>
                      <a:rPr lang="en-US" sz="2000" b="1" i="1">
                        <a:solidFill>
                          <a:srgbClr val="0070C0"/>
                        </a:solidFill>
                        <a:latin typeface="Cambria Math"/>
                      </a:rPr>
                      <m:t>−</m:t>
                    </m:r>
                    <m:r>
                      <a:rPr lang="en-US" sz="2000" b="1" i="1" smtClean="0">
                        <a:solidFill>
                          <a:srgbClr val="0070C0"/>
                        </a:solidFill>
                        <a:latin typeface="Cambria Math"/>
                      </a:rPr>
                      <m:t>𝟏</m:t>
                    </m:r>
                  </m:oMath>
                </a14:m>
                <a:r>
                  <a:rPr lang="en-US" sz="2200" b="1" dirty="0">
                    <a:solidFill>
                      <a:srgbClr val="0070C0"/>
                    </a:solidFill>
                  </a:rPr>
                  <a:t> and </a:t>
                </a:r>
                <a14:m>
                  <m:oMath xmlns:m="http://schemas.openxmlformats.org/officeDocument/2006/math">
                    <m:r>
                      <a:rPr lang="en-US" sz="2200" b="1" i="1">
                        <a:solidFill>
                          <a:srgbClr val="0070C0"/>
                        </a:solidFill>
                        <a:latin typeface="Cambria Math"/>
                      </a:rPr>
                      <m:t>𝒚</m:t>
                    </m:r>
                    <m:r>
                      <a:rPr lang="en-US" sz="2200" b="1" i="1">
                        <a:solidFill>
                          <a:srgbClr val="0070C0"/>
                        </a:solidFill>
                        <a:latin typeface="Cambria Math"/>
                      </a:rPr>
                      <m:t>=−</m:t>
                    </m:r>
                    <m:r>
                      <a:rPr lang="en-US" sz="2200" b="1" i="1">
                        <a:solidFill>
                          <a:srgbClr val="0070C0"/>
                        </a:solidFill>
                        <a:latin typeface="Cambria Math"/>
                      </a:rPr>
                      <m:t>𝒙</m:t>
                    </m:r>
                    <m:r>
                      <a:rPr lang="en-US" sz="2200" b="1" i="1">
                        <a:solidFill>
                          <a:srgbClr val="0070C0"/>
                        </a:solidFill>
                        <a:latin typeface="Cambria Math"/>
                      </a:rPr>
                      <m:t>+</m:t>
                    </m:r>
                    <m:r>
                      <a:rPr lang="en-US" sz="2200" b="1" i="1" smtClean="0">
                        <a:solidFill>
                          <a:srgbClr val="0070C0"/>
                        </a:solidFill>
                        <a:latin typeface="Cambria Math"/>
                      </a:rPr>
                      <m:t>𝟑</m:t>
                    </m:r>
                  </m:oMath>
                </a14:m>
                <a:r>
                  <a:rPr lang="en-US" sz="2200" b="1" dirty="0">
                    <a:solidFill>
                      <a:srgbClr val="0070C0"/>
                    </a:solidFill>
                  </a:rPr>
                  <a:t>?</a:t>
                </a:r>
                <a:r>
                  <a:rPr lang="en-US" sz="2000" b="1" dirty="0">
                    <a:solidFill>
                      <a:srgbClr val="0070C0"/>
                    </a:solidFill>
                  </a:rPr>
                  <a:t> </a:t>
                </a:r>
              </a:p>
              <a:p>
                <a:pPr marL="0" indent="0">
                  <a:spcAft>
                    <a:spcPts val="600"/>
                  </a:spcAft>
                  <a:buNone/>
                </a:pPr>
                <a:r>
                  <a:rPr lang="en-US" sz="2000" dirty="0"/>
                  <a:t>Now put each value of </a:t>
                </a:r>
                <a14:m>
                  <m:oMath xmlns:m="http://schemas.openxmlformats.org/officeDocument/2006/math">
                    <m:r>
                      <a:rPr lang="en-US" sz="2000" i="1" dirty="0" smtClean="0">
                        <a:latin typeface="Cambria Math"/>
                      </a:rPr>
                      <m:t>𝑥</m:t>
                    </m:r>
                  </m:oMath>
                </a14:m>
                <a:r>
                  <a:rPr lang="en-US" sz="2000" dirty="0"/>
                  <a:t> in the linear equation: </a:t>
                </a:r>
              </a:p>
              <a:p>
                <a:pPr marL="0" indent="0">
                  <a:spcAft>
                    <a:spcPts val="600"/>
                  </a:spcAft>
                  <a:buNone/>
                </a:pPr>
                <a:endParaRPr lang="en-US" sz="2200" b="1" dirty="0">
                  <a:solidFill>
                    <a:srgbClr val="0070C0"/>
                  </a:solidFill>
                </a:endParaRPr>
              </a:p>
              <a:p>
                <a:pPr marL="0" indent="0">
                  <a:spcAft>
                    <a:spcPts val="600"/>
                  </a:spcAft>
                  <a:buNone/>
                </a:pPr>
                <a:endParaRPr lang="en-US" sz="2200" b="1" dirty="0">
                  <a:solidFill>
                    <a:srgbClr val="0070C0"/>
                  </a:solidFill>
                </a:endParaRPr>
              </a:p>
              <a:p>
                <a:pPr marL="0" indent="0">
                  <a:spcAft>
                    <a:spcPts val="600"/>
                  </a:spcAft>
                  <a:buNone/>
                </a:pPr>
                <a:r>
                  <a:rPr lang="en-US" sz="2200" dirty="0"/>
                  <a:t>So the solutions are:</a:t>
                </a:r>
                <a:br>
                  <a:rPr lang="en-US" sz="2200" b="1" dirty="0">
                    <a:solidFill>
                      <a:srgbClr val="0070C0"/>
                    </a:solidFill>
                  </a:rPr>
                </a:br>
                <a:br>
                  <a:rPr lang="en-US" sz="2200" b="1" dirty="0">
                    <a:solidFill>
                      <a:srgbClr val="0070C0"/>
                    </a:solidFill>
                  </a:rPr>
                </a:br>
                <a:endParaRPr 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98234" y="285750"/>
                <a:ext cx="8967787" cy="3904463"/>
              </a:xfrm>
              <a:blipFill rotWithShape="1">
                <a:blip r:embed="rId3"/>
                <a:stretch>
                  <a:fillRect l="-816" t="-938"/>
                </a:stretch>
              </a:blipFill>
            </p:spPr>
            <p:txBody>
              <a:bodyPr/>
              <a:lstStyle/>
              <a:p>
                <a:r>
                  <a:rPr lang="en-US">
                    <a:noFill/>
                  </a:rPr>
                  <a:t> </a:t>
                </a:r>
              </a:p>
            </p:txBody>
          </p:sp>
        </mc:Fallback>
      </mc:AlternateContent>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7" name="Title 1"/>
          <p:cNvSpPr>
            <a:spLocks noGrp="1"/>
          </p:cNvSpPr>
          <p:nvPr>
            <p:ph type="title"/>
          </p:nvPr>
        </p:nvSpPr>
        <p:spPr>
          <a:xfrm>
            <a:off x="0" y="-19050"/>
            <a:ext cx="4953000" cy="365760"/>
          </a:xfrm>
        </p:spPr>
        <p:txBody>
          <a:bodyPr>
            <a:normAutofit/>
          </a:bodyPr>
          <a:lstStyle/>
          <a:p>
            <a:pPr algn="l"/>
            <a:r>
              <a:rPr lang="en-US" sz="1700" b="1" dirty="0">
                <a:latin typeface="Cambria" panose="02040503050406030204" pitchFamily="18" charset="0"/>
              </a:rPr>
              <a:t>SYSTEMS OF LINEAR AND QUADRATIC SYSTEMS</a:t>
            </a:r>
          </a:p>
        </p:txBody>
      </p:sp>
      <mc:AlternateContent xmlns:mc="http://schemas.openxmlformats.org/markup-compatibility/2006" xmlns:a14="http://schemas.microsoft.com/office/drawing/2010/main">
        <mc:Choice Requires="a14">
          <p:sp>
            <p:nvSpPr>
              <p:cNvPr id="11" name="TextBox 10"/>
              <p:cNvSpPr txBox="1"/>
              <p:nvPr/>
            </p:nvSpPr>
            <p:spPr>
              <a:xfrm>
                <a:off x="2608118" y="1504950"/>
                <a:ext cx="1870364" cy="369332"/>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𝒚</m:t>
                      </m:r>
                      <m:r>
                        <a:rPr lang="en-US" b="1" i="1" dirty="0" smtClean="0">
                          <a:latin typeface="Cambria Math"/>
                        </a:rPr>
                        <m:t>=−</m:t>
                      </m:r>
                      <m:r>
                        <a:rPr lang="en-US" b="1" i="1" dirty="0" smtClean="0">
                          <a:latin typeface="Cambria Math"/>
                        </a:rPr>
                        <m:t>𝟏</m:t>
                      </m:r>
                      <m:r>
                        <a:rPr lang="en-US" b="1" i="1" dirty="0" smtClean="0">
                          <a:latin typeface="Cambria Math"/>
                        </a:rPr>
                        <m:t>+</m:t>
                      </m:r>
                      <m:r>
                        <a:rPr lang="en-US" b="1" i="1" dirty="0" smtClean="0">
                          <a:latin typeface="Cambria Math"/>
                        </a:rPr>
                        <m:t>𝟑</m:t>
                      </m:r>
                      <m:r>
                        <a:rPr lang="en-US" b="1" i="1" dirty="0" smtClean="0">
                          <a:latin typeface="Cambria Math"/>
                        </a:rPr>
                        <m:t>=</m:t>
                      </m:r>
                      <m:r>
                        <a:rPr lang="en-US" b="1" i="1" dirty="0" smtClean="0">
                          <a:latin typeface="Cambria Math"/>
                        </a:rPr>
                        <m:t>𝟐</m:t>
                      </m:r>
                    </m:oMath>
                  </m:oMathPara>
                </a14:m>
                <a:endParaRPr lang="en-US" b="1" dirty="0"/>
              </a:p>
            </p:txBody>
          </p:sp>
        </mc:Choice>
        <mc:Fallback xmlns="">
          <p:sp>
            <p:nvSpPr>
              <p:cNvPr id="11" name="TextBox 10"/>
              <p:cNvSpPr txBox="1">
                <a:spLocks noRot="1" noChangeAspect="1" noMove="1" noResize="1" noEditPoints="1" noAdjustHandles="1" noChangeArrowheads="1" noChangeShapeType="1" noTextEdit="1"/>
              </p:cNvSpPr>
              <p:nvPr/>
            </p:nvSpPr>
            <p:spPr>
              <a:xfrm>
                <a:off x="2608118" y="1504950"/>
                <a:ext cx="1870364" cy="369332"/>
              </a:xfrm>
              <a:prstGeom prst="rect">
                <a:avLst/>
              </a:prstGeom>
              <a:blipFill rotWithShape="1">
                <a:blip r:embed="rId5"/>
                <a:stretch>
                  <a:fillRect b="-6667"/>
                </a:stretch>
              </a:blipFill>
            </p:spPr>
            <p:txBody>
              <a:bodyPr/>
              <a:lstStyle/>
              <a:p>
                <a:r>
                  <a:rPr lang="en-US">
                    <a:noFill/>
                  </a:rPr>
                  <a:t> </a:t>
                </a:r>
              </a:p>
            </p:txBody>
          </p:sp>
        </mc:Fallback>
      </mc:AlternateContent>
      <p:sp>
        <p:nvSpPr>
          <p:cNvPr id="12" name="Right Arrow 11"/>
          <p:cNvSpPr/>
          <p:nvPr/>
        </p:nvSpPr>
        <p:spPr>
          <a:xfrm>
            <a:off x="1905000" y="1504950"/>
            <a:ext cx="533400" cy="381000"/>
          </a:xfrm>
          <a:prstGeom prst="rightArrow">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3" name="TextBox 12"/>
              <p:cNvSpPr txBox="1"/>
              <p:nvPr/>
            </p:nvSpPr>
            <p:spPr>
              <a:xfrm>
                <a:off x="3155505" y="3222196"/>
                <a:ext cx="775590" cy="369332"/>
              </a:xfrm>
              <a:prstGeom prst="rect">
                <a:avLst/>
              </a:prstGeom>
              <a:solidFill>
                <a:schemeClr val="accent3">
                  <a:lumMod val="60000"/>
                  <a:lumOff val="40000"/>
                </a:schemeClr>
              </a:solidFill>
              <a:ln>
                <a:solidFill>
                  <a:schemeClr val="tx1"/>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m:t>
                      </m:r>
                      <m:r>
                        <a:rPr lang="en-US" b="1" i="1" dirty="0" smtClean="0">
                          <a:latin typeface="Cambria Math"/>
                        </a:rPr>
                        <m:t>𝟏</m:t>
                      </m:r>
                      <m:r>
                        <a:rPr lang="en-US" b="1" i="1" dirty="0" smtClean="0">
                          <a:latin typeface="Cambria Math"/>
                        </a:rPr>
                        <m:t>,</m:t>
                      </m:r>
                      <m:r>
                        <a:rPr lang="en-US" b="1" i="1" dirty="0" smtClean="0">
                          <a:latin typeface="Cambria Math"/>
                        </a:rPr>
                        <m:t>𝟐</m:t>
                      </m:r>
                      <m:r>
                        <a:rPr lang="en-US" b="1" i="1" dirty="0" smtClean="0">
                          <a:latin typeface="Cambria Math"/>
                        </a:rPr>
                        <m:t>)</m:t>
                      </m:r>
                    </m:oMath>
                  </m:oMathPara>
                </a14:m>
                <a:endParaRPr lang="en-US" b="1" dirty="0"/>
              </a:p>
            </p:txBody>
          </p:sp>
        </mc:Choice>
        <mc:Fallback xmlns="">
          <p:sp>
            <p:nvSpPr>
              <p:cNvPr id="13" name="TextBox 12"/>
              <p:cNvSpPr txBox="1">
                <a:spLocks noRot="1" noChangeAspect="1" noMove="1" noResize="1" noEditPoints="1" noAdjustHandles="1" noChangeArrowheads="1" noChangeShapeType="1" noTextEdit="1"/>
              </p:cNvSpPr>
              <p:nvPr/>
            </p:nvSpPr>
            <p:spPr>
              <a:xfrm>
                <a:off x="3155505" y="3222196"/>
                <a:ext cx="775590" cy="369332"/>
              </a:xfrm>
              <a:prstGeom prst="rect">
                <a:avLst/>
              </a:prstGeom>
              <a:blipFill rotWithShape="1">
                <a:blip r:embed="rId6"/>
                <a:stretch>
                  <a:fillRect b="-11290"/>
                </a:stretch>
              </a:blipFill>
              <a:ln>
                <a:solidFill>
                  <a:schemeClr val="tx1"/>
                </a:solidFill>
              </a:ln>
            </p:spPr>
            <p:txBody>
              <a:bodyPr/>
              <a:lstStyle/>
              <a:p>
                <a:r>
                  <a:rPr lang="en-US">
                    <a:noFill/>
                  </a:rPr>
                  <a:t> </a:t>
                </a:r>
              </a:p>
            </p:txBody>
          </p:sp>
        </mc:Fallback>
      </mc:AlternateContent>
      <p:sp>
        <p:nvSpPr>
          <p:cNvPr id="16" name="Right Arrow 15"/>
          <p:cNvSpPr/>
          <p:nvPr/>
        </p:nvSpPr>
        <p:spPr>
          <a:xfrm>
            <a:off x="2438400" y="3222196"/>
            <a:ext cx="533400" cy="381000"/>
          </a:xfrm>
          <a:prstGeom prst="rightArrow">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a:off x="1905000" y="2083832"/>
            <a:ext cx="533400" cy="381000"/>
          </a:xfrm>
          <a:prstGeom prst="rightArrow">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8" name="TextBox 17"/>
              <p:cNvSpPr txBox="1"/>
              <p:nvPr/>
            </p:nvSpPr>
            <p:spPr>
              <a:xfrm>
                <a:off x="2536634" y="2079896"/>
                <a:ext cx="2057400" cy="397379"/>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𝒚</m:t>
                      </m:r>
                      <m:r>
                        <a:rPr lang="en-US" b="1" i="1" dirty="0" smtClean="0">
                          <a:latin typeface="Cambria Math"/>
                        </a:rPr>
                        <m:t>=−</m:t>
                      </m:r>
                      <m:r>
                        <a:rPr lang="en-US" b="1" i="1" dirty="0" smtClean="0">
                          <a:latin typeface="Cambria Math"/>
                        </a:rPr>
                        <m:t>𝟒</m:t>
                      </m:r>
                      <m:r>
                        <a:rPr lang="en-US" b="1" i="1" dirty="0" smtClean="0">
                          <a:latin typeface="Cambria Math"/>
                        </a:rPr>
                        <m:t>+</m:t>
                      </m:r>
                      <m:r>
                        <a:rPr lang="en-US" b="1" i="1" dirty="0" smtClean="0">
                          <a:latin typeface="Cambria Math"/>
                        </a:rPr>
                        <m:t>𝟑</m:t>
                      </m:r>
                      <m:r>
                        <a:rPr lang="en-US" b="1" i="1" dirty="0" smtClean="0">
                          <a:latin typeface="Cambria Math"/>
                        </a:rPr>
                        <m:t>=−</m:t>
                      </m:r>
                      <m:r>
                        <a:rPr lang="en-US" b="1" i="1" dirty="0" smtClean="0">
                          <a:latin typeface="Cambria Math"/>
                        </a:rPr>
                        <m:t>𝟏</m:t>
                      </m:r>
                    </m:oMath>
                  </m:oMathPara>
                </a14:m>
                <a:endParaRPr lang="en-US" b="1" dirty="0"/>
              </a:p>
            </p:txBody>
          </p:sp>
        </mc:Choice>
        <mc:Fallback xmlns="">
          <p:sp>
            <p:nvSpPr>
              <p:cNvPr id="18" name="TextBox 17"/>
              <p:cNvSpPr txBox="1">
                <a:spLocks noRot="1" noChangeAspect="1" noMove="1" noResize="1" noEditPoints="1" noAdjustHandles="1" noChangeArrowheads="1" noChangeShapeType="1" noTextEdit="1"/>
              </p:cNvSpPr>
              <p:nvPr/>
            </p:nvSpPr>
            <p:spPr>
              <a:xfrm>
                <a:off x="2536634" y="2079896"/>
                <a:ext cx="2057400" cy="397379"/>
              </a:xfrm>
              <a:prstGeom prst="rect">
                <a:avLst/>
              </a:prstGeom>
              <a:blipFill rotWithShape="1">
                <a:blip r:embed="rId7"/>
                <a:stretch>
                  <a:fillRect/>
                </a:stretch>
              </a:blipFill>
            </p:spPr>
            <p:txBody>
              <a:bodyPr/>
              <a:lstStyle/>
              <a:p>
                <a:r>
                  <a:rPr lang="en-US">
                    <a:noFill/>
                  </a:rPr>
                  <a:t> </a:t>
                </a:r>
              </a:p>
            </p:txBody>
          </p:sp>
        </mc:Fallback>
      </mc:AlternateContent>
      <p:sp>
        <p:nvSpPr>
          <p:cNvPr id="19" name="Right Arrow 18"/>
          <p:cNvSpPr/>
          <p:nvPr/>
        </p:nvSpPr>
        <p:spPr>
          <a:xfrm>
            <a:off x="2427383" y="3799664"/>
            <a:ext cx="533400" cy="381000"/>
          </a:xfrm>
          <a:prstGeom prst="rightArrow">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TextBox 19"/>
              <p:cNvSpPr txBox="1"/>
              <p:nvPr/>
            </p:nvSpPr>
            <p:spPr>
              <a:xfrm>
                <a:off x="3092856" y="3814767"/>
                <a:ext cx="853149" cy="369332"/>
              </a:xfrm>
              <a:prstGeom prst="rect">
                <a:avLst/>
              </a:prstGeom>
              <a:solidFill>
                <a:schemeClr val="accent3">
                  <a:lumMod val="60000"/>
                  <a:lumOff val="40000"/>
                </a:schemeClr>
              </a:solidFill>
              <a:ln>
                <a:solidFill>
                  <a:schemeClr val="tx1"/>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m:t>
                      </m:r>
                      <m:r>
                        <a:rPr lang="en-US" b="1" i="1" dirty="0" smtClean="0">
                          <a:latin typeface="Cambria Math"/>
                        </a:rPr>
                        <m:t>𝟒</m:t>
                      </m:r>
                      <m:r>
                        <a:rPr lang="en-US" b="1" i="1" dirty="0" smtClean="0">
                          <a:latin typeface="Cambria Math"/>
                        </a:rPr>
                        <m:t>,−</m:t>
                      </m:r>
                      <m:r>
                        <a:rPr lang="en-US" b="1" i="1" dirty="0" smtClean="0">
                          <a:latin typeface="Cambria Math"/>
                        </a:rPr>
                        <m:t>𝟏</m:t>
                      </m:r>
                      <m:r>
                        <a:rPr lang="en-US" b="1" i="1" dirty="0" smtClean="0">
                          <a:latin typeface="Cambria Math"/>
                        </a:rPr>
                        <m:t>)</m:t>
                      </m:r>
                    </m:oMath>
                  </m:oMathPara>
                </a14:m>
                <a:endParaRPr lang="en-US" b="1" dirty="0"/>
              </a:p>
            </p:txBody>
          </p:sp>
        </mc:Choice>
        <mc:Fallback xmlns="">
          <p:sp>
            <p:nvSpPr>
              <p:cNvPr id="20" name="TextBox 19"/>
              <p:cNvSpPr txBox="1">
                <a:spLocks noRot="1" noChangeAspect="1" noMove="1" noResize="1" noEditPoints="1" noAdjustHandles="1" noChangeArrowheads="1" noChangeShapeType="1" noTextEdit="1"/>
              </p:cNvSpPr>
              <p:nvPr/>
            </p:nvSpPr>
            <p:spPr>
              <a:xfrm>
                <a:off x="3092856" y="3814767"/>
                <a:ext cx="853149" cy="369332"/>
              </a:xfrm>
              <a:prstGeom prst="rect">
                <a:avLst/>
              </a:prstGeom>
              <a:blipFill rotWithShape="1">
                <a:blip r:embed="rId8"/>
                <a:stretch>
                  <a:fillRect l="-704" r="-8451" b="-11290"/>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4021816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4953000" cy="365760"/>
          </a:xfrm>
        </p:spPr>
        <p:txBody>
          <a:bodyPr>
            <a:normAutofit/>
          </a:bodyPr>
          <a:lstStyle/>
          <a:p>
            <a:pPr algn="l"/>
            <a:r>
              <a:rPr lang="en-US" sz="1700" b="1" dirty="0">
                <a:latin typeface="Cambria" panose="02040503050406030204" pitchFamily="18" charset="0"/>
              </a:rPr>
              <a:t>SYSTEMS OF LINEAR AND QUADRATIC SYSTEMS</a:t>
            </a:r>
          </a:p>
        </p:txBody>
      </p:sp>
      <p:sp>
        <p:nvSpPr>
          <p:cNvPr id="3" name="Content Placeholder 2"/>
          <p:cNvSpPr>
            <a:spLocks noGrp="1"/>
          </p:cNvSpPr>
          <p:nvPr>
            <p:ph idx="1"/>
          </p:nvPr>
        </p:nvSpPr>
        <p:spPr>
          <a:xfrm>
            <a:off x="140464" y="514350"/>
            <a:ext cx="8686800" cy="4257303"/>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Understand how to solve the systems of</a:t>
            </a:r>
            <a:br>
              <a:rPr lang="en-US" sz="2400" dirty="0"/>
            </a:br>
            <a:r>
              <a:rPr lang="en-US" sz="2400" dirty="0"/>
              <a:t>linear and quadratic systems.</a:t>
            </a:r>
            <a:br>
              <a:rPr lang="en-US" sz="2400" dirty="0"/>
            </a:br>
            <a:endParaRPr lang="en-US" sz="2400" dirty="0"/>
          </a:p>
          <a:p>
            <a:pPr marL="0" indent="0" algn="ctr">
              <a:buNone/>
            </a:pPr>
            <a:r>
              <a:rPr lang="en-US" sz="2400" b="1" dirty="0">
                <a:solidFill>
                  <a:srgbClr val="0070C0"/>
                </a:solidFill>
              </a:rPr>
              <a:t>Key Vocabulary:</a:t>
            </a:r>
            <a:br>
              <a:rPr lang="en-US" sz="2400" b="1" dirty="0">
                <a:solidFill>
                  <a:srgbClr val="0070C0"/>
                </a:solidFill>
              </a:rPr>
            </a:br>
            <a:endParaRPr lang="en-US" sz="2400" b="1" dirty="0">
              <a:solidFill>
                <a:srgbClr val="0070C0"/>
              </a:solidFill>
            </a:endParaRPr>
          </a:p>
          <a:p>
            <a:r>
              <a:rPr lang="en-US" sz="2400" dirty="0"/>
              <a:t>System of Equations</a:t>
            </a:r>
          </a:p>
          <a:p>
            <a:r>
              <a:rPr lang="en-US" sz="2400" dirty="0"/>
              <a:t>Solution by Graphing</a:t>
            </a:r>
          </a:p>
          <a:p>
            <a:r>
              <a:rPr lang="en-US" sz="2400" dirty="0"/>
              <a:t>Solution by Substitution Method</a:t>
            </a:r>
          </a:p>
          <a:p>
            <a:endParaRPr lang="en-US" sz="2400" dirty="0"/>
          </a:p>
          <a:p>
            <a:endParaRPr lang="en-US" sz="24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Tree>
    <p:extLst>
      <p:ext uri="{BB962C8B-B14F-4D97-AF65-F5344CB8AC3E}">
        <p14:creationId xmlns:p14="http://schemas.microsoft.com/office/powerpoint/2010/main" val="188846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447" y="590550"/>
            <a:ext cx="8686800" cy="3886200"/>
          </a:xfrm>
        </p:spPr>
        <p:txBody>
          <a:bodyPr>
            <a:noAutofit/>
          </a:bodyPr>
          <a:lstStyle/>
          <a:p>
            <a:pPr marL="0" indent="0">
              <a:spcAft>
                <a:spcPts val="600"/>
              </a:spcAft>
              <a:buNone/>
            </a:pPr>
            <a:r>
              <a:rPr lang="en-US" sz="2400" dirty="0"/>
              <a:t>A</a:t>
            </a:r>
            <a:r>
              <a:rPr lang="en-US" sz="2400" b="1" dirty="0">
                <a:solidFill>
                  <a:srgbClr val="0070C0"/>
                </a:solidFill>
              </a:rPr>
              <a:t> system of linear and quadratic equations </a:t>
            </a:r>
            <a:r>
              <a:rPr lang="en-US" sz="2400" dirty="0"/>
              <a:t>has two equations of the form:</a:t>
            </a:r>
          </a:p>
          <a:p>
            <a:pPr marL="0" indent="0">
              <a:spcAft>
                <a:spcPts val="600"/>
              </a:spcAft>
              <a:buNone/>
            </a:pPr>
            <a:endParaRPr lang="en-US" sz="2400" dirty="0"/>
          </a:p>
          <a:p>
            <a:pPr marL="0" indent="0">
              <a:spcAft>
                <a:spcPts val="600"/>
              </a:spcAft>
              <a:buNone/>
            </a:pPr>
            <a:br>
              <a:rPr lang="en-US" sz="2400" dirty="0"/>
            </a:br>
            <a:br>
              <a:rPr lang="en-US" sz="2400" dirty="0"/>
            </a:br>
            <a:r>
              <a:rPr lang="en-US" sz="2400" dirty="0"/>
              <a:t>i.e. it has:</a:t>
            </a:r>
          </a:p>
          <a:p>
            <a:pPr>
              <a:spcAft>
                <a:spcPts val="600"/>
              </a:spcAft>
            </a:pPr>
            <a:r>
              <a:rPr lang="en-US" sz="2400" dirty="0"/>
              <a:t>One linear equation</a:t>
            </a:r>
          </a:p>
          <a:p>
            <a:pPr>
              <a:spcAft>
                <a:spcPts val="600"/>
              </a:spcAft>
            </a:pPr>
            <a:r>
              <a:rPr lang="en-US" sz="2400" dirty="0"/>
              <a:t>One quadratic equation</a:t>
            </a:r>
            <a:br>
              <a:rPr lang="en-US" sz="2400" dirty="0"/>
            </a:br>
            <a:endParaRPr lang="en-US" sz="2400" dirty="0"/>
          </a:p>
        </p:txBody>
      </p:sp>
      <mc:AlternateContent xmlns:mc="http://schemas.openxmlformats.org/markup-compatibility/2006" xmlns:a14="http://schemas.microsoft.com/office/drawing/2010/main">
        <mc:Choice Requires="a14">
          <p:sp>
            <p:nvSpPr>
              <p:cNvPr id="4" name="Rectangle 3"/>
              <p:cNvSpPr/>
              <p:nvPr/>
            </p:nvSpPr>
            <p:spPr>
              <a:xfrm>
                <a:off x="2971800" y="1452955"/>
                <a:ext cx="2223768" cy="470000"/>
              </a:xfrm>
              <a:prstGeom prst="rect">
                <a:avLst/>
              </a:prstGeom>
              <a:solidFill>
                <a:schemeClr val="accent3">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70C0"/>
                          </a:solidFill>
                          <a:latin typeface="Cambria Math"/>
                        </a:rPr>
                        <m:t>𝒇</m:t>
                      </m:r>
                      <m:d>
                        <m:dPr>
                          <m:ctrlPr>
                            <a:rPr lang="en-US" sz="2400" b="1" i="1" smtClean="0">
                              <a:solidFill>
                                <a:srgbClr val="0070C0"/>
                              </a:solidFill>
                              <a:latin typeface="Cambria Math" panose="02040503050406030204" pitchFamily="18" charset="0"/>
                            </a:rPr>
                          </m:ctrlPr>
                        </m:dPr>
                        <m:e>
                          <m:r>
                            <a:rPr lang="en-US" sz="2400" b="1" i="1" smtClean="0">
                              <a:solidFill>
                                <a:srgbClr val="0070C0"/>
                              </a:solidFill>
                              <a:latin typeface="Cambria Math"/>
                            </a:rPr>
                            <m:t>𝒙</m:t>
                          </m:r>
                        </m:e>
                      </m:d>
                      <m:r>
                        <a:rPr lang="en-US" sz="2400" b="1" i="1" smtClean="0">
                          <a:solidFill>
                            <a:srgbClr val="0070C0"/>
                          </a:solidFill>
                          <a:latin typeface="Cambria Math"/>
                        </a:rPr>
                        <m:t>=</m:t>
                      </m:r>
                      <m:r>
                        <a:rPr lang="en-US" sz="2400" b="1" i="1" smtClean="0">
                          <a:solidFill>
                            <a:srgbClr val="0070C0"/>
                          </a:solidFill>
                          <a:latin typeface="Cambria Math"/>
                        </a:rPr>
                        <m:t>𝒂𝒙</m:t>
                      </m:r>
                      <m:r>
                        <a:rPr lang="en-US" sz="2400" b="1" i="1" smtClean="0">
                          <a:solidFill>
                            <a:srgbClr val="0070C0"/>
                          </a:solidFill>
                          <a:latin typeface="Cambria Math"/>
                        </a:rPr>
                        <m:t>+</m:t>
                      </m:r>
                      <m:r>
                        <a:rPr lang="en-US" sz="2400" b="1" i="1" smtClean="0">
                          <a:solidFill>
                            <a:srgbClr val="0070C0"/>
                          </a:solidFill>
                          <a:latin typeface="Cambria Math"/>
                        </a:rPr>
                        <m:t>𝒃</m:t>
                      </m:r>
                    </m:oMath>
                  </m:oMathPara>
                </a14:m>
                <a:endParaRPr lang="en-US" sz="2400" dirty="0"/>
              </a:p>
            </p:txBody>
          </p:sp>
        </mc:Choice>
        <mc:Fallback xmlns="">
          <p:sp>
            <p:nvSpPr>
              <p:cNvPr id="4" name="Rectangle 3"/>
              <p:cNvSpPr>
                <a:spLocks noRot="1" noChangeAspect="1" noMove="1" noResize="1" noEditPoints="1" noAdjustHandles="1" noChangeArrowheads="1" noChangeShapeType="1" noTextEdit="1"/>
              </p:cNvSpPr>
              <p:nvPr/>
            </p:nvSpPr>
            <p:spPr>
              <a:xfrm>
                <a:off x="2971800" y="1452955"/>
                <a:ext cx="2223768" cy="470000"/>
              </a:xfrm>
              <a:prstGeom prst="rect">
                <a:avLst/>
              </a:prstGeom>
              <a:blipFill rotWithShape="1">
                <a:blip r:embed="rId2"/>
                <a:stretch>
                  <a:fillRect b="-15584"/>
                </a:stretch>
              </a:blipFill>
            </p:spPr>
            <p:txBody>
              <a:bodyPr/>
              <a:lstStyle/>
              <a:p>
                <a:r>
                  <a:rPr lang="en-US">
                    <a:noFill/>
                  </a:rPr>
                  <a:t> </a:t>
                </a:r>
              </a:p>
            </p:txBody>
          </p:sp>
        </mc:Fallback>
      </mc:AlternateContent>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7" name="Title 1"/>
          <p:cNvSpPr>
            <a:spLocks noGrp="1"/>
          </p:cNvSpPr>
          <p:nvPr>
            <p:ph type="title"/>
          </p:nvPr>
        </p:nvSpPr>
        <p:spPr>
          <a:xfrm>
            <a:off x="0" y="-19050"/>
            <a:ext cx="4953000" cy="365760"/>
          </a:xfrm>
        </p:spPr>
        <p:txBody>
          <a:bodyPr>
            <a:normAutofit/>
          </a:bodyPr>
          <a:lstStyle/>
          <a:p>
            <a:pPr algn="l"/>
            <a:r>
              <a:rPr lang="en-US" sz="1700" b="1" dirty="0">
                <a:latin typeface="Cambria" panose="02040503050406030204" pitchFamily="18" charset="0"/>
              </a:rPr>
              <a:t>SYSTEMS OF LINEAR AND QUADRATIC SYSTEMS</a:t>
            </a:r>
          </a:p>
        </p:txBody>
      </p:sp>
      <mc:AlternateContent xmlns:mc="http://schemas.openxmlformats.org/markup-compatibility/2006" xmlns:a14="http://schemas.microsoft.com/office/drawing/2010/main">
        <mc:Choice Requires="a14">
          <p:sp>
            <p:nvSpPr>
              <p:cNvPr id="8" name="Rectangle 7"/>
              <p:cNvSpPr/>
              <p:nvPr/>
            </p:nvSpPr>
            <p:spPr>
              <a:xfrm>
                <a:off x="2528455" y="2190750"/>
                <a:ext cx="3034145" cy="470000"/>
              </a:xfrm>
              <a:prstGeom prst="rect">
                <a:avLst/>
              </a:prstGeom>
              <a:solidFill>
                <a:schemeClr val="accent3">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70C0"/>
                          </a:solidFill>
                          <a:latin typeface="Cambria Math"/>
                        </a:rPr>
                        <m:t>𝒇</m:t>
                      </m:r>
                      <m:d>
                        <m:dPr>
                          <m:ctrlPr>
                            <a:rPr lang="en-US" sz="2400" b="1" i="1" smtClean="0">
                              <a:solidFill>
                                <a:srgbClr val="0070C0"/>
                              </a:solidFill>
                              <a:latin typeface="Cambria Math" panose="02040503050406030204" pitchFamily="18" charset="0"/>
                            </a:rPr>
                          </m:ctrlPr>
                        </m:dPr>
                        <m:e>
                          <m:r>
                            <a:rPr lang="en-US" sz="2400" b="1" i="1" smtClean="0">
                              <a:solidFill>
                                <a:srgbClr val="0070C0"/>
                              </a:solidFill>
                              <a:latin typeface="Cambria Math"/>
                            </a:rPr>
                            <m:t>𝒙</m:t>
                          </m:r>
                        </m:e>
                      </m:d>
                      <m:r>
                        <a:rPr lang="en-US" sz="2400" b="1" i="1" smtClean="0">
                          <a:solidFill>
                            <a:srgbClr val="0070C0"/>
                          </a:solidFill>
                          <a:latin typeface="Cambria Math"/>
                        </a:rPr>
                        <m:t>=</m:t>
                      </m:r>
                      <m:r>
                        <a:rPr lang="en-US" sz="2400" b="1" i="1" smtClean="0">
                          <a:solidFill>
                            <a:srgbClr val="0070C0"/>
                          </a:solidFill>
                          <a:latin typeface="Cambria Math"/>
                        </a:rPr>
                        <m:t>𝒂</m:t>
                      </m:r>
                      <m:sSup>
                        <m:sSupPr>
                          <m:ctrlPr>
                            <a:rPr lang="en-US" sz="2400" b="1" i="1" smtClean="0">
                              <a:solidFill>
                                <a:srgbClr val="0070C0"/>
                              </a:solidFill>
                              <a:latin typeface="Cambria Math" panose="02040503050406030204" pitchFamily="18" charset="0"/>
                            </a:rPr>
                          </m:ctrlPr>
                        </m:sSupPr>
                        <m:e>
                          <m:r>
                            <a:rPr lang="en-US" sz="2400" b="1" i="1" smtClean="0">
                              <a:solidFill>
                                <a:srgbClr val="0070C0"/>
                              </a:solidFill>
                              <a:latin typeface="Cambria Math"/>
                            </a:rPr>
                            <m:t>𝒙</m:t>
                          </m:r>
                        </m:e>
                        <m:sup>
                          <m:r>
                            <a:rPr lang="en-US" sz="2400" b="1" i="1" smtClean="0">
                              <a:solidFill>
                                <a:srgbClr val="0070C0"/>
                              </a:solidFill>
                              <a:latin typeface="Cambria Math"/>
                            </a:rPr>
                            <m:t>𝟐</m:t>
                          </m:r>
                        </m:sup>
                      </m:sSup>
                      <m:r>
                        <a:rPr lang="en-US" sz="2400" b="1" i="1" smtClean="0">
                          <a:solidFill>
                            <a:srgbClr val="0070C0"/>
                          </a:solidFill>
                          <a:latin typeface="Cambria Math"/>
                        </a:rPr>
                        <m:t>+</m:t>
                      </m:r>
                      <m:r>
                        <a:rPr lang="en-US" sz="2400" b="1" i="1" smtClean="0">
                          <a:solidFill>
                            <a:srgbClr val="0070C0"/>
                          </a:solidFill>
                          <a:latin typeface="Cambria Math"/>
                        </a:rPr>
                        <m:t>𝒃𝒙</m:t>
                      </m:r>
                      <m:r>
                        <a:rPr lang="en-US" sz="2400" b="1" i="1" smtClean="0">
                          <a:solidFill>
                            <a:srgbClr val="0070C0"/>
                          </a:solidFill>
                          <a:latin typeface="Cambria Math"/>
                        </a:rPr>
                        <m:t>+</m:t>
                      </m:r>
                      <m:r>
                        <a:rPr lang="en-US" sz="2400" b="1" i="1" smtClean="0">
                          <a:solidFill>
                            <a:srgbClr val="0070C0"/>
                          </a:solidFill>
                          <a:latin typeface="Cambria Math"/>
                        </a:rPr>
                        <m:t>𝒄</m:t>
                      </m:r>
                    </m:oMath>
                  </m:oMathPara>
                </a14:m>
                <a:endParaRPr lang="en-US" sz="2400" dirty="0"/>
              </a:p>
            </p:txBody>
          </p:sp>
        </mc:Choice>
        <mc:Fallback xmlns="">
          <p:sp>
            <p:nvSpPr>
              <p:cNvPr id="8" name="Rectangle 7"/>
              <p:cNvSpPr>
                <a:spLocks noRot="1" noChangeAspect="1" noMove="1" noResize="1" noEditPoints="1" noAdjustHandles="1" noChangeArrowheads="1" noChangeShapeType="1" noTextEdit="1"/>
              </p:cNvSpPr>
              <p:nvPr/>
            </p:nvSpPr>
            <p:spPr>
              <a:xfrm>
                <a:off x="2528455" y="2190750"/>
                <a:ext cx="3034145" cy="470000"/>
              </a:xfrm>
              <a:prstGeom prst="rect">
                <a:avLst/>
              </a:prstGeom>
              <a:blipFill rotWithShape="1">
                <a:blip r:embed="rId4"/>
                <a:stretch>
                  <a:fillRect l="-201" b="-18182"/>
                </a:stretch>
              </a:blipFill>
            </p:spPr>
            <p:txBody>
              <a:bodyPr/>
              <a:lstStyle/>
              <a:p>
                <a:r>
                  <a:rPr lang="en-US">
                    <a:noFill/>
                  </a:rPr>
                  <a:t> </a:t>
                </a:r>
              </a:p>
            </p:txBody>
          </p:sp>
        </mc:Fallback>
      </mc:AlternateContent>
    </p:spTree>
    <p:extLst>
      <p:ext uri="{BB962C8B-B14F-4D97-AF65-F5344CB8AC3E}">
        <p14:creationId xmlns:p14="http://schemas.microsoft.com/office/powerpoint/2010/main" val="3272572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447" y="514350"/>
            <a:ext cx="8686800" cy="3886200"/>
          </a:xfrm>
        </p:spPr>
        <p:txBody>
          <a:bodyPr>
            <a:noAutofit/>
          </a:bodyPr>
          <a:lstStyle/>
          <a:p>
            <a:pPr marL="0" indent="0">
              <a:spcAft>
                <a:spcPts val="600"/>
              </a:spcAft>
              <a:buNone/>
            </a:pPr>
            <a:r>
              <a:rPr lang="en-US" sz="2400" b="1" u="sng" dirty="0">
                <a:solidFill>
                  <a:srgbClr val="0070C0"/>
                </a:solidFill>
              </a:rPr>
              <a:t>Solution by Graphing of Linear and Quadratic Equations</a:t>
            </a:r>
          </a:p>
          <a:p>
            <a:pPr marL="0" indent="0">
              <a:spcAft>
                <a:spcPts val="600"/>
              </a:spcAft>
              <a:buNone/>
            </a:pPr>
            <a:r>
              <a:rPr lang="en-US" sz="2400" dirty="0"/>
              <a:t>If we have a system of linear and quadratic equations, we can graph both the linear and quadratic equation and see the points where the two graphs intersect  each other. The points where these graphs intersect each other are the solutions of the equations.</a:t>
            </a:r>
          </a:p>
        </p:txBody>
      </p:sp>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7" name="Title 1"/>
          <p:cNvSpPr>
            <a:spLocks noGrp="1"/>
          </p:cNvSpPr>
          <p:nvPr>
            <p:ph type="title"/>
          </p:nvPr>
        </p:nvSpPr>
        <p:spPr>
          <a:xfrm>
            <a:off x="0" y="-19050"/>
            <a:ext cx="4953000" cy="365760"/>
          </a:xfrm>
        </p:spPr>
        <p:txBody>
          <a:bodyPr>
            <a:normAutofit/>
          </a:bodyPr>
          <a:lstStyle/>
          <a:p>
            <a:pPr algn="l"/>
            <a:r>
              <a:rPr lang="en-US" sz="1700" b="1" dirty="0">
                <a:latin typeface="Cambria" panose="02040503050406030204" pitchFamily="18" charset="0"/>
              </a:rPr>
              <a:t>SYSTEMS OF LINEAR AND QUADRATIC SYSTEMS</a:t>
            </a:r>
          </a:p>
        </p:txBody>
      </p:sp>
    </p:spTree>
    <p:extLst>
      <p:ext uri="{BB962C8B-B14F-4D97-AF65-F5344CB8AC3E}">
        <p14:creationId xmlns:p14="http://schemas.microsoft.com/office/powerpoint/2010/main" val="3173100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98234" y="396839"/>
                <a:ext cx="8967787" cy="3904463"/>
              </a:xfrm>
            </p:spPr>
            <p:txBody>
              <a:bodyPr>
                <a:noAutofit/>
              </a:bodyPr>
              <a:lstStyle/>
              <a:p>
                <a:pPr marL="0" indent="0">
                  <a:spcAft>
                    <a:spcPts val="600"/>
                  </a:spcAft>
                  <a:buNone/>
                </a:pPr>
                <a:r>
                  <a:rPr lang="en-US" sz="2000" b="1" dirty="0">
                    <a:solidFill>
                      <a:srgbClr val="0070C0"/>
                    </a:solidFill>
                  </a:rPr>
                  <a:t>Problem 1: What are the solutions of the system </a:t>
                </a:r>
                <a14:m>
                  <m:oMath xmlns:m="http://schemas.openxmlformats.org/officeDocument/2006/math">
                    <m:r>
                      <a:rPr lang="en-US" sz="2000" b="1" i="1" smtClean="0">
                        <a:solidFill>
                          <a:srgbClr val="0070C0"/>
                        </a:solidFill>
                        <a:latin typeface="Cambria Math"/>
                      </a:rPr>
                      <m:t>𝒚</m:t>
                    </m:r>
                    <m:r>
                      <a:rPr lang="en-US" sz="2000" b="1" i="1" smtClean="0">
                        <a:solidFill>
                          <a:srgbClr val="0070C0"/>
                        </a:solidFill>
                        <a:latin typeface="Cambria Math"/>
                      </a:rPr>
                      <m:t>=</m:t>
                    </m:r>
                    <m:sSup>
                      <m:sSupPr>
                        <m:ctrlPr>
                          <a:rPr lang="en-US" sz="2000" b="1" i="1" smtClean="0">
                            <a:solidFill>
                              <a:srgbClr val="0070C0"/>
                            </a:solidFill>
                            <a:latin typeface="Cambria Math" panose="02040503050406030204" pitchFamily="18" charset="0"/>
                          </a:rPr>
                        </m:ctrlPr>
                      </m:sSupPr>
                      <m:e>
                        <m:r>
                          <a:rPr lang="en-US" sz="2000" b="1" i="1" smtClean="0">
                            <a:solidFill>
                              <a:srgbClr val="0070C0"/>
                            </a:solidFill>
                            <a:latin typeface="Cambria Math"/>
                          </a:rPr>
                          <m:t>𝒙</m:t>
                        </m:r>
                      </m:e>
                      <m:sup>
                        <m:r>
                          <a:rPr lang="en-US" sz="2000" b="1" i="1" smtClean="0">
                            <a:solidFill>
                              <a:srgbClr val="0070C0"/>
                            </a:solidFill>
                            <a:latin typeface="Cambria Math"/>
                          </a:rPr>
                          <m:t>𝟐</m:t>
                        </m:r>
                      </m:sup>
                    </m:sSup>
                    <m:r>
                      <a:rPr lang="en-US" sz="2000" b="1" i="1" smtClean="0">
                        <a:solidFill>
                          <a:srgbClr val="0070C0"/>
                        </a:solidFill>
                        <a:latin typeface="Cambria Math"/>
                      </a:rPr>
                      <m:t>−</m:t>
                    </m:r>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𝟐</m:t>
                    </m:r>
                  </m:oMath>
                </a14:m>
                <a:r>
                  <a:rPr lang="en-US" sz="2200" b="1" dirty="0">
                    <a:solidFill>
                      <a:srgbClr val="0070C0"/>
                    </a:solidFill>
                  </a:rPr>
                  <a:t> and </a:t>
                </a:r>
                <a14:m>
                  <m:oMath xmlns:m="http://schemas.openxmlformats.org/officeDocument/2006/math">
                    <m:r>
                      <a:rPr lang="en-US" sz="2200" b="1" i="1" smtClean="0">
                        <a:solidFill>
                          <a:srgbClr val="0070C0"/>
                        </a:solidFill>
                        <a:latin typeface="Cambria Math"/>
                      </a:rPr>
                      <m:t>𝒚</m:t>
                    </m:r>
                    <m:r>
                      <a:rPr lang="en-US" sz="2200" b="1" i="1" smtClean="0">
                        <a:solidFill>
                          <a:srgbClr val="0070C0"/>
                        </a:solidFill>
                        <a:latin typeface="Cambria Math"/>
                      </a:rPr>
                      <m:t>=</m:t>
                    </m:r>
                    <m:r>
                      <a:rPr lang="en-US" sz="2200" b="1" i="1" smtClean="0">
                        <a:solidFill>
                          <a:srgbClr val="0070C0"/>
                        </a:solidFill>
                        <a:latin typeface="Cambria Math"/>
                      </a:rPr>
                      <m:t>𝒙</m:t>
                    </m:r>
                    <m:r>
                      <a:rPr lang="en-US" sz="2200" b="1" i="1" smtClean="0">
                        <a:solidFill>
                          <a:srgbClr val="0070C0"/>
                        </a:solidFill>
                        <a:latin typeface="Cambria Math"/>
                      </a:rPr>
                      <m:t>+</m:t>
                    </m:r>
                    <m:r>
                      <a:rPr lang="en-US" sz="2200" b="1" i="1" smtClean="0">
                        <a:solidFill>
                          <a:srgbClr val="0070C0"/>
                        </a:solidFill>
                        <a:latin typeface="Cambria Math"/>
                      </a:rPr>
                      <m:t>𝟏</m:t>
                    </m:r>
                  </m:oMath>
                </a14:m>
                <a:r>
                  <a:rPr lang="en-US" sz="2200" b="1" dirty="0">
                    <a:solidFill>
                      <a:srgbClr val="0070C0"/>
                    </a:solidFill>
                  </a:rPr>
                  <a:t>?</a:t>
                </a:r>
              </a:p>
              <a:p>
                <a:pPr marL="0" indent="0">
                  <a:spcAft>
                    <a:spcPts val="600"/>
                  </a:spcAft>
                  <a:buNone/>
                </a:pPr>
                <a:r>
                  <a:rPr lang="en-US" sz="2200" b="1" dirty="0">
                    <a:solidFill>
                      <a:srgbClr val="0070C0"/>
                    </a:solidFill>
                  </a:rPr>
                  <a:t>Solve by graphing.</a:t>
                </a:r>
                <a:br>
                  <a:rPr lang="en-US" sz="2200" b="1" dirty="0">
                    <a:solidFill>
                      <a:srgbClr val="0070C0"/>
                    </a:solidFill>
                  </a:rPr>
                </a:br>
                <a:br>
                  <a:rPr lang="en-US" sz="2200" b="1" dirty="0">
                    <a:solidFill>
                      <a:srgbClr val="0070C0"/>
                    </a:solidFill>
                  </a:rPr>
                </a:br>
                <a:endParaRPr 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98234" y="396839"/>
                <a:ext cx="8967787" cy="3904463"/>
              </a:xfrm>
              <a:blipFill rotWithShape="1">
                <a:blip r:embed="rId2"/>
                <a:stretch>
                  <a:fillRect l="-816" t="-936"/>
                </a:stretch>
              </a:blipFill>
            </p:spPr>
            <p:txBody>
              <a:bodyPr/>
              <a:lstStyle/>
              <a:p>
                <a:r>
                  <a:rPr lang="en-US">
                    <a:noFill/>
                  </a:rPr>
                  <a:t> </a:t>
                </a:r>
              </a:p>
            </p:txBody>
          </p:sp>
        </mc:Fallback>
      </mc:AlternateContent>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5" name="Title 1"/>
          <p:cNvSpPr>
            <a:spLocks noGrp="1"/>
          </p:cNvSpPr>
          <p:nvPr>
            <p:ph type="title"/>
          </p:nvPr>
        </p:nvSpPr>
        <p:spPr>
          <a:xfrm>
            <a:off x="0" y="-19050"/>
            <a:ext cx="4953000" cy="365760"/>
          </a:xfrm>
        </p:spPr>
        <p:txBody>
          <a:bodyPr>
            <a:normAutofit/>
          </a:bodyPr>
          <a:lstStyle/>
          <a:p>
            <a:pPr algn="l"/>
            <a:r>
              <a:rPr lang="en-US" sz="1700" b="1" dirty="0">
                <a:latin typeface="Cambria" panose="02040503050406030204" pitchFamily="18" charset="0"/>
              </a:rPr>
              <a:t>SYSTEMS OF LINEAR AND QUADRATIC SYSTEMS</a:t>
            </a:r>
          </a:p>
        </p:txBody>
      </p:sp>
    </p:spTree>
    <p:extLst>
      <p:ext uri="{BB962C8B-B14F-4D97-AF65-F5344CB8AC3E}">
        <p14:creationId xmlns:p14="http://schemas.microsoft.com/office/powerpoint/2010/main" val="3168676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98234" y="396839"/>
                <a:ext cx="8967787" cy="3904463"/>
              </a:xfrm>
            </p:spPr>
            <p:txBody>
              <a:bodyPr>
                <a:noAutofit/>
              </a:bodyPr>
              <a:lstStyle/>
              <a:p>
                <a:pPr marL="0" indent="0">
                  <a:spcAft>
                    <a:spcPts val="600"/>
                  </a:spcAft>
                  <a:buNone/>
                </a:pPr>
                <a:r>
                  <a:rPr lang="en-US" sz="2000" b="1" dirty="0">
                    <a:solidFill>
                      <a:srgbClr val="0070C0"/>
                    </a:solidFill>
                  </a:rPr>
                  <a:t>Problem 1: What are the solutions of the system </a:t>
                </a:r>
                <a14:m>
                  <m:oMath xmlns:m="http://schemas.openxmlformats.org/officeDocument/2006/math">
                    <m:r>
                      <a:rPr lang="en-US" sz="2000" b="1" i="1" smtClean="0">
                        <a:solidFill>
                          <a:srgbClr val="0070C0"/>
                        </a:solidFill>
                        <a:latin typeface="Cambria Math"/>
                      </a:rPr>
                      <m:t>𝒚</m:t>
                    </m:r>
                    <m:r>
                      <a:rPr lang="en-US" sz="2000" b="1" i="1" smtClean="0">
                        <a:solidFill>
                          <a:srgbClr val="0070C0"/>
                        </a:solidFill>
                        <a:latin typeface="Cambria Math"/>
                      </a:rPr>
                      <m:t>=</m:t>
                    </m:r>
                    <m:sSup>
                      <m:sSupPr>
                        <m:ctrlPr>
                          <a:rPr lang="en-US" sz="2000" b="1" i="1" smtClean="0">
                            <a:solidFill>
                              <a:srgbClr val="0070C0"/>
                            </a:solidFill>
                            <a:latin typeface="Cambria Math" panose="02040503050406030204" pitchFamily="18" charset="0"/>
                          </a:rPr>
                        </m:ctrlPr>
                      </m:sSupPr>
                      <m:e>
                        <m:r>
                          <a:rPr lang="en-US" sz="2000" b="1" i="1" smtClean="0">
                            <a:solidFill>
                              <a:srgbClr val="0070C0"/>
                            </a:solidFill>
                            <a:latin typeface="Cambria Math"/>
                          </a:rPr>
                          <m:t>𝒙</m:t>
                        </m:r>
                      </m:e>
                      <m:sup>
                        <m:r>
                          <a:rPr lang="en-US" sz="2000" b="1" i="1" smtClean="0">
                            <a:solidFill>
                              <a:srgbClr val="0070C0"/>
                            </a:solidFill>
                            <a:latin typeface="Cambria Math"/>
                          </a:rPr>
                          <m:t>𝟐</m:t>
                        </m:r>
                      </m:sup>
                    </m:sSup>
                    <m:r>
                      <a:rPr lang="en-US" sz="2000" b="1" i="1" smtClean="0">
                        <a:solidFill>
                          <a:srgbClr val="0070C0"/>
                        </a:solidFill>
                        <a:latin typeface="Cambria Math"/>
                      </a:rPr>
                      <m:t>−</m:t>
                    </m:r>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𝟐</m:t>
                    </m:r>
                  </m:oMath>
                </a14:m>
                <a:r>
                  <a:rPr lang="en-US" sz="2200" b="1" dirty="0">
                    <a:solidFill>
                      <a:srgbClr val="0070C0"/>
                    </a:solidFill>
                  </a:rPr>
                  <a:t> and </a:t>
                </a:r>
                <a14:m>
                  <m:oMath xmlns:m="http://schemas.openxmlformats.org/officeDocument/2006/math">
                    <m:r>
                      <a:rPr lang="en-US" sz="2200" b="1" i="1" smtClean="0">
                        <a:solidFill>
                          <a:srgbClr val="0070C0"/>
                        </a:solidFill>
                        <a:latin typeface="Cambria Math"/>
                      </a:rPr>
                      <m:t>𝒚</m:t>
                    </m:r>
                    <m:r>
                      <a:rPr lang="en-US" sz="2200" b="1" i="1" smtClean="0">
                        <a:solidFill>
                          <a:srgbClr val="0070C0"/>
                        </a:solidFill>
                        <a:latin typeface="Cambria Math"/>
                      </a:rPr>
                      <m:t>=</m:t>
                    </m:r>
                    <m:r>
                      <a:rPr lang="en-US" sz="2200" b="1" i="1" smtClean="0">
                        <a:solidFill>
                          <a:srgbClr val="0070C0"/>
                        </a:solidFill>
                        <a:latin typeface="Cambria Math"/>
                      </a:rPr>
                      <m:t>𝒙</m:t>
                    </m:r>
                    <m:r>
                      <a:rPr lang="en-US" sz="2200" b="1" i="1" smtClean="0">
                        <a:solidFill>
                          <a:srgbClr val="0070C0"/>
                        </a:solidFill>
                        <a:latin typeface="Cambria Math"/>
                      </a:rPr>
                      <m:t>+</m:t>
                    </m:r>
                    <m:r>
                      <a:rPr lang="en-US" sz="2200" b="1" i="1" smtClean="0">
                        <a:solidFill>
                          <a:srgbClr val="0070C0"/>
                        </a:solidFill>
                        <a:latin typeface="Cambria Math"/>
                      </a:rPr>
                      <m:t>𝟏</m:t>
                    </m:r>
                  </m:oMath>
                </a14:m>
                <a:r>
                  <a:rPr lang="en-US" sz="2200" b="1" dirty="0">
                    <a:solidFill>
                      <a:srgbClr val="0070C0"/>
                    </a:solidFill>
                  </a:rPr>
                  <a:t>?</a:t>
                </a:r>
              </a:p>
              <a:p>
                <a:pPr marL="0" indent="0">
                  <a:spcAft>
                    <a:spcPts val="600"/>
                  </a:spcAft>
                  <a:buNone/>
                </a:pPr>
                <a:r>
                  <a:rPr lang="en-US" sz="2200" b="1" dirty="0">
                    <a:solidFill>
                      <a:srgbClr val="0070C0"/>
                    </a:solidFill>
                  </a:rPr>
                  <a:t>Solve by graphing.</a:t>
                </a:r>
                <a:br>
                  <a:rPr lang="en-US" sz="2200" b="1" dirty="0">
                    <a:solidFill>
                      <a:srgbClr val="0070C0"/>
                    </a:solidFill>
                  </a:rPr>
                </a:br>
                <a:endParaRPr lang="en-US" sz="2200" b="1" dirty="0">
                  <a:solidFill>
                    <a:srgbClr val="0070C0"/>
                  </a:solidFill>
                </a:endParaRPr>
              </a:p>
              <a:p>
                <a:pPr marL="0" indent="0">
                  <a:spcAft>
                    <a:spcPts val="600"/>
                  </a:spcAft>
                  <a:buNone/>
                </a:pPr>
                <a:r>
                  <a:rPr lang="en-US" sz="2200" dirty="0"/>
                  <a:t>By graphing both the linear and quadratic</a:t>
                </a:r>
                <a:br>
                  <a:rPr lang="en-US" sz="2200" dirty="0"/>
                </a:br>
                <a:r>
                  <a:rPr lang="en-US" sz="2200" dirty="0"/>
                  <a:t>equations, we see that both graphs intersect</a:t>
                </a:r>
                <a:br>
                  <a:rPr lang="en-US" sz="2200" dirty="0"/>
                </a:br>
                <a:r>
                  <a:rPr lang="en-US" sz="2200" dirty="0"/>
                  <a:t>each other at two points i.e. </a:t>
                </a:r>
                <a14:m>
                  <m:oMath xmlns:m="http://schemas.openxmlformats.org/officeDocument/2006/math">
                    <m:r>
                      <a:rPr lang="en-US" sz="2200" b="1" i="1" smtClean="0">
                        <a:latin typeface="Cambria Math"/>
                      </a:rPr>
                      <m:t>(−</m:t>
                    </m:r>
                    <m:r>
                      <a:rPr lang="en-US" sz="2200" b="1" i="1" smtClean="0">
                        <a:latin typeface="Cambria Math"/>
                      </a:rPr>
                      <m:t>𝟏</m:t>
                    </m:r>
                    <m:r>
                      <a:rPr lang="en-US" sz="2200" b="1" i="1" smtClean="0">
                        <a:latin typeface="Cambria Math"/>
                      </a:rPr>
                      <m:t>,</m:t>
                    </m:r>
                    <m:r>
                      <a:rPr lang="en-US" sz="2200" b="1" i="1" smtClean="0">
                        <a:latin typeface="Cambria Math"/>
                      </a:rPr>
                      <m:t>𝟎</m:t>
                    </m:r>
                    <m:r>
                      <a:rPr lang="en-US" sz="2200" b="1" i="1" smtClean="0">
                        <a:latin typeface="Cambria Math"/>
                      </a:rPr>
                      <m:t>)</m:t>
                    </m:r>
                  </m:oMath>
                </a14:m>
                <a:r>
                  <a:rPr lang="en-US" sz="2200" dirty="0"/>
                  <a:t> </a:t>
                </a:r>
                <a:br>
                  <a:rPr lang="en-US" sz="2200" dirty="0"/>
                </a:br>
                <a:r>
                  <a:rPr lang="en-US" sz="2200" dirty="0"/>
                  <a:t>and </a:t>
                </a:r>
                <a14:m>
                  <m:oMath xmlns:m="http://schemas.openxmlformats.org/officeDocument/2006/math">
                    <m:r>
                      <a:rPr lang="en-US" sz="2200" b="1" i="1" smtClean="0">
                        <a:latin typeface="Cambria Math"/>
                      </a:rPr>
                      <m:t>(</m:t>
                    </m:r>
                    <m:r>
                      <a:rPr lang="en-US" sz="2200" b="1" i="1" smtClean="0">
                        <a:latin typeface="Cambria Math"/>
                      </a:rPr>
                      <m:t>𝟑</m:t>
                    </m:r>
                    <m:r>
                      <a:rPr lang="en-US" sz="2200" b="1" i="1" smtClean="0">
                        <a:latin typeface="Cambria Math"/>
                      </a:rPr>
                      <m:t>,</m:t>
                    </m:r>
                    <m:r>
                      <a:rPr lang="en-US" sz="2200" b="1" i="1" smtClean="0">
                        <a:latin typeface="Cambria Math"/>
                      </a:rPr>
                      <m:t>𝟒</m:t>
                    </m:r>
                    <m:r>
                      <a:rPr lang="en-US" sz="2200" b="1" i="1" smtClean="0">
                        <a:latin typeface="Cambria Math"/>
                      </a:rPr>
                      <m:t>)</m:t>
                    </m:r>
                  </m:oMath>
                </a14:m>
                <a:r>
                  <a:rPr lang="en-US" sz="2200" dirty="0"/>
                  <a:t>. So the solutions are:</a:t>
                </a:r>
              </a:p>
              <a:p>
                <a:pPr marL="0" indent="0">
                  <a:spcAft>
                    <a:spcPts val="600"/>
                  </a:spcAft>
                  <a:buNone/>
                </a:pPr>
                <a:r>
                  <a:rPr lang="en-US" sz="2200" dirty="0"/>
                  <a:t>  </a:t>
                </a:r>
                <a:br>
                  <a:rPr lang="en-US" sz="2200" b="1" dirty="0">
                    <a:solidFill>
                      <a:srgbClr val="0070C0"/>
                    </a:solidFill>
                  </a:rPr>
                </a:br>
                <a:br>
                  <a:rPr lang="en-US" sz="2200" b="1" dirty="0">
                    <a:solidFill>
                      <a:srgbClr val="0070C0"/>
                    </a:solidFill>
                  </a:rPr>
                </a:br>
                <a:endParaRPr 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98234" y="396839"/>
                <a:ext cx="8967787" cy="3904463"/>
              </a:xfrm>
              <a:blipFill rotWithShape="1">
                <a:blip r:embed="rId2"/>
                <a:stretch>
                  <a:fillRect l="-816" t="-936"/>
                </a:stretch>
              </a:blipFill>
            </p:spPr>
            <p:txBody>
              <a:bodyPr/>
              <a:lstStyle/>
              <a:p>
                <a:r>
                  <a:rPr lang="en-US">
                    <a:noFill/>
                  </a:rPr>
                  <a:t> </a:t>
                </a:r>
              </a:p>
            </p:txBody>
          </p:sp>
        </mc:Fallback>
      </mc:AlternateContent>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5" name="Title 1"/>
          <p:cNvSpPr>
            <a:spLocks noGrp="1"/>
          </p:cNvSpPr>
          <p:nvPr>
            <p:ph type="title"/>
          </p:nvPr>
        </p:nvSpPr>
        <p:spPr>
          <a:xfrm>
            <a:off x="0" y="-19050"/>
            <a:ext cx="4953000" cy="365760"/>
          </a:xfrm>
        </p:spPr>
        <p:txBody>
          <a:bodyPr>
            <a:normAutofit/>
          </a:bodyPr>
          <a:lstStyle/>
          <a:p>
            <a:pPr algn="l"/>
            <a:r>
              <a:rPr lang="en-US" sz="1700" b="1" dirty="0">
                <a:latin typeface="Cambria" panose="02040503050406030204" pitchFamily="18" charset="0"/>
              </a:rPr>
              <a:t>SYSTEMS OF LINEAR AND QUADRATIC SYSTEMS</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1276350"/>
            <a:ext cx="2971800" cy="311935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Oval 1"/>
          <p:cNvSpPr/>
          <p:nvPr/>
        </p:nvSpPr>
        <p:spPr>
          <a:xfrm>
            <a:off x="6588546" y="3203384"/>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566532" y="1395699"/>
            <a:ext cx="76200" cy="76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 name="TextBox 3"/>
              <p:cNvSpPr txBox="1"/>
              <p:nvPr/>
            </p:nvSpPr>
            <p:spPr>
              <a:xfrm>
                <a:off x="1981200" y="3371620"/>
                <a:ext cx="1202254" cy="461665"/>
              </a:xfrm>
              <a:prstGeom prst="rect">
                <a:avLst/>
              </a:prstGeom>
              <a:solidFill>
                <a:schemeClr val="accent1">
                  <a:lumMod val="40000"/>
                  <a:lumOff val="60000"/>
                </a:schemeClr>
              </a:solidFill>
              <a:ln>
                <a:solidFill>
                  <a:schemeClr val="tx1"/>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1" i="1" dirty="0" smtClean="0">
                          <a:latin typeface="Cambria Math"/>
                        </a:rPr>
                        <m:t>(−</m:t>
                      </m:r>
                      <m:r>
                        <a:rPr lang="en-US" sz="2400" b="1" i="1" dirty="0" smtClean="0">
                          <a:latin typeface="Cambria Math"/>
                        </a:rPr>
                        <m:t>𝟏</m:t>
                      </m:r>
                      <m:r>
                        <a:rPr lang="en-US" sz="2400" b="1" i="1" dirty="0" smtClean="0">
                          <a:latin typeface="Cambria Math"/>
                        </a:rPr>
                        <m:t>,</m:t>
                      </m:r>
                      <m:r>
                        <a:rPr lang="en-US" sz="2400" b="1" i="1" dirty="0" smtClean="0">
                          <a:latin typeface="Cambria Math"/>
                        </a:rPr>
                        <m:t>𝟎</m:t>
                      </m:r>
                      <m:r>
                        <a:rPr lang="en-US" sz="2400" b="1" i="1" dirty="0" smtClean="0">
                          <a:latin typeface="Cambria Math"/>
                        </a:rPr>
                        <m:t>)</m:t>
                      </m:r>
                    </m:oMath>
                  </m:oMathPara>
                </a14:m>
                <a:endParaRPr lang="en-US" sz="2400" b="1" dirty="0"/>
              </a:p>
            </p:txBody>
          </p:sp>
        </mc:Choice>
        <mc:Fallback xmlns="">
          <p:sp>
            <p:nvSpPr>
              <p:cNvPr id="4" name="TextBox 3"/>
              <p:cNvSpPr txBox="1">
                <a:spLocks noRot="1" noChangeAspect="1" noMove="1" noResize="1" noEditPoints="1" noAdjustHandles="1" noChangeArrowheads="1" noChangeShapeType="1" noTextEdit="1"/>
              </p:cNvSpPr>
              <p:nvPr/>
            </p:nvSpPr>
            <p:spPr>
              <a:xfrm>
                <a:off x="1981200" y="3371620"/>
                <a:ext cx="1202254" cy="461665"/>
              </a:xfrm>
              <a:prstGeom prst="rect">
                <a:avLst/>
              </a:prstGeom>
              <a:blipFill rotWithShape="1">
                <a:blip r:embed="rId5"/>
                <a:stretch>
                  <a:fillRect l="-1005" r="-1005" b="-15385"/>
                </a:stretch>
              </a:blipFill>
              <a:ln>
                <a:solidFill>
                  <a:schemeClr val="tx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2096545" y="3985685"/>
                <a:ext cx="993598" cy="461665"/>
              </a:xfrm>
              <a:prstGeom prst="rect">
                <a:avLst/>
              </a:prstGeom>
              <a:solidFill>
                <a:schemeClr val="accent1">
                  <a:lumMod val="40000"/>
                  <a:lumOff val="60000"/>
                </a:schemeClr>
              </a:solidFill>
              <a:ln>
                <a:solidFill>
                  <a:schemeClr val="tx1"/>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1" i="1" dirty="0" smtClean="0">
                          <a:latin typeface="Cambria Math"/>
                        </a:rPr>
                        <m:t>(</m:t>
                      </m:r>
                      <m:r>
                        <a:rPr lang="en-US" sz="2400" b="1" i="1" dirty="0" smtClean="0">
                          <a:latin typeface="Cambria Math"/>
                        </a:rPr>
                        <m:t>𝟑</m:t>
                      </m:r>
                      <m:r>
                        <a:rPr lang="en-US" sz="2400" b="1" i="1" dirty="0" smtClean="0">
                          <a:latin typeface="Cambria Math"/>
                        </a:rPr>
                        <m:t>,</m:t>
                      </m:r>
                      <m:r>
                        <a:rPr lang="en-US" sz="2400" b="1" i="1" dirty="0" smtClean="0">
                          <a:latin typeface="Cambria Math"/>
                        </a:rPr>
                        <m:t>𝟒</m:t>
                      </m:r>
                      <m:r>
                        <a:rPr lang="en-US" sz="2400" b="1" i="1" dirty="0" smtClean="0">
                          <a:latin typeface="Cambria Math"/>
                        </a:rPr>
                        <m:t>)</m:t>
                      </m:r>
                    </m:oMath>
                  </m:oMathPara>
                </a14:m>
                <a:endParaRPr lang="en-US" sz="2400" b="1" dirty="0"/>
              </a:p>
            </p:txBody>
          </p:sp>
        </mc:Choice>
        <mc:Fallback xmlns="">
          <p:sp>
            <p:nvSpPr>
              <p:cNvPr id="10" name="TextBox 9"/>
              <p:cNvSpPr txBox="1">
                <a:spLocks noRot="1" noChangeAspect="1" noMove="1" noResize="1" noEditPoints="1" noAdjustHandles="1" noChangeArrowheads="1" noChangeShapeType="1" noTextEdit="1"/>
              </p:cNvSpPr>
              <p:nvPr/>
            </p:nvSpPr>
            <p:spPr>
              <a:xfrm>
                <a:off x="2096545" y="3985685"/>
                <a:ext cx="993598" cy="461665"/>
              </a:xfrm>
              <a:prstGeom prst="rect">
                <a:avLst/>
              </a:prstGeom>
              <a:blipFill rotWithShape="1">
                <a:blip r:embed="rId6"/>
                <a:stretch>
                  <a:fillRect l="-1212" r="-606" b="-15385"/>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1888472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10" name="Content Placeholder 2"/>
          <p:cNvSpPr>
            <a:spLocks noGrp="1"/>
          </p:cNvSpPr>
          <p:nvPr>
            <p:ph idx="1"/>
          </p:nvPr>
        </p:nvSpPr>
        <p:spPr>
          <a:xfrm>
            <a:off x="178283" y="468223"/>
            <a:ext cx="8865704" cy="4465727"/>
          </a:xfrm>
        </p:spPr>
        <p:txBody>
          <a:bodyPr>
            <a:noAutofit/>
          </a:bodyPr>
          <a:lstStyle/>
          <a:p>
            <a:pPr marL="0" indent="0">
              <a:spcAft>
                <a:spcPts val="600"/>
              </a:spcAft>
              <a:buNone/>
            </a:pPr>
            <a:r>
              <a:rPr lang="en-US" sz="2400" b="1" u="sng" dirty="0">
                <a:solidFill>
                  <a:srgbClr val="0070C0"/>
                </a:solidFill>
              </a:rPr>
              <a:t>Solution by Algebraic Method</a:t>
            </a:r>
          </a:p>
          <a:p>
            <a:pPr marL="0" indent="0" algn="just">
              <a:spcAft>
                <a:spcPts val="600"/>
              </a:spcAft>
              <a:buNone/>
            </a:pPr>
            <a:r>
              <a:rPr lang="en-US" sz="2200" dirty="0"/>
              <a:t>If we have a system of linear and quadratic equations, we can solve them using algebraic method i.e. by substituting the value of one variable from the linear equation into the quadratic equation and then solving the quadratic equation using the quadratic formula (or factorization). And finally solve the linear equation to get the full solutions.</a:t>
            </a:r>
          </a:p>
          <a:p>
            <a:pPr marL="0" indent="0">
              <a:spcAft>
                <a:spcPts val="600"/>
              </a:spcAft>
              <a:buNone/>
            </a:pPr>
            <a:endParaRPr lang="en-US" sz="2200" dirty="0"/>
          </a:p>
          <a:p>
            <a:pPr>
              <a:spcAft>
                <a:spcPts val="600"/>
              </a:spcAft>
            </a:pPr>
            <a:endParaRPr lang="en-US" sz="2200" dirty="0"/>
          </a:p>
          <a:p>
            <a:pPr marL="0" indent="0">
              <a:spcAft>
                <a:spcPts val="600"/>
              </a:spcAft>
              <a:buNone/>
            </a:pPr>
            <a:endParaRPr lang="en-US" sz="2400" dirty="0"/>
          </a:p>
          <a:p>
            <a:pPr marL="0" indent="0">
              <a:spcAft>
                <a:spcPts val="600"/>
              </a:spcAft>
              <a:buNone/>
            </a:pPr>
            <a:endParaRPr lang="en-US" sz="2400" dirty="0"/>
          </a:p>
          <a:p>
            <a:pPr marL="0" indent="0">
              <a:spcAft>
                <a:spcPts val="600"/>
              </a:spcAft>
              <a:buNone/>
            </a:pPr>
            <a:endParaRPr lang="en-US" sz="2400" b="1" dirty="0"/>
          </a:p>
        </p:txBody>
      </p:sp>
      <p:sp>
        <p:nvSpPr>
          <p:cNvPr id="5" name="Title 1"/>
          <p:cNvSpPr>
            <a:spLocks noGrp="1"/>
          </p:cNvSpPr>
          <p:nvPr>
            <p:ph type="title"/>
          </p:nvPr>
        </p:nvSpPr>
        <p:spPr>
          <a:xfrm>
            <a:off x="0" y="-19050"/>
            <a:ext cx="4953000" cy="365760"/>
          </a:xfrm>
        </p:spPr>
        <p:txBody>
          <a:bodyPr>
            <a:normAutofit/>
          </a:bodyPr>
          <a:lstStyle/>
          <a:p>
            <a:pPr algn="l"/>
            <a:r>
              <a:rPr lang="en-US" sz="1700" b="1" dirty="0">
                <a:latin typeface="Cambria" panose="02040503050406030204" pitchFamily="18" charset="0"/>
              </a:rPr>
              <a:t>SYSTEMS OF LINEAR AND QUADRATIC SYSTEMS</a:t>
            </a:r>
          </a:p>
        </p:txBody>
      </p:sp>
    </p:spTree>
    <p:extLst>
      <p:ext uri="{BB962C8B-B14F-4D97-AF65-F5344CB8AC3E}">
        <p14:creationId xmlns:p14="http://schemas.microsoft.com/office/powerpoint/2010/main" val="2393919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98234" y="396839"/>
                <a:ext cx="8967787" cy="3904463"/>
              </a:xfrm>
            </p:spPr>
            <p:txBody>
              <a:bodyPr>
                <a:noAutofit/>
              </a:bodyPr>
              <a:lstStyle/>
              <a:p>
                <a:pPr marL="0" indent="0">
                  <a:spcAft>
                    <a:spcPts val="600"/>
                  </a:spcAft>
                  <a:buNone/>
                </a:pPr>
                <a:r>
                  <a:rPr lang="en-US" sz="2000" b="1" dirty="0">
                    <a:solidFill>
                      <a:srgbClr val="0070C0"/>
                    </a:solidFill>
                  </a:rPr>
                  <a:t>Problem 2: What are the solutions of the system </a:t>
                </a:r>
                <a14:m>
                  <m:oMath xmlns:m="http://schemas.openxmlformats.org/officeDocument/2006/math">
                    <m:r>
                      <a:rPr lang="en-US" sz="2000" b="1" i="1">
                        <a:solidFill>
                          <a:srgbClr val="0070C0"/>
                        </a:solidFill>
                        <a:latin typeface="Cambria Math"/>
                      </a:rPr>
                      <m:t>𝒚</m:t>
                    </m:r>
                    <m:r>
                      <a:rPr lang="en-US" sz="2000" b="1" i="1">
                        <a:solidFill>
                          <a:srgbClr val="0070C0"/>
                        </a:solidFill>
                        <a:latin typeface="Cambria Math"/>
                      </a:rPr>
                      <m:t>=</m:t>
                    </m:r>
                    <m:sSup>
                      <m:sSupPr>
                        <m:ctrlPr>
                          <a:rPr lang="en-US" sz="2000" b="1" i="1">
                            <a:solidFill>
                              <a:srgbClr val="0070C0"/>
                            </a:solidFill>
                            <a:latin typeface="Cambria Math" panose="02040503050406030204" pitchFamily="18" charset="0"/>
                          </a:rPr>
                        </m:ctrlPr>
                      </m:sSupPr>
                      <m:e>
                        <m:r>
                          <a:rPr lang="en-US" sz="2000" b="1" i="1" smtClean="0">
                            <a:solidFill>
                              <a:srgbClr val="0070C0"/>
                            </a:solidFill>
                            <a:latin typeface="Cambria Math"/>
                          </a:rPr>
                          <m:t>−</m:t>
                        </m:r>
                        <m:r>
                          <a:rPr lang="en-US" sz="2000" b="1" i="1">
                            <a:solidFill>
                              <a:srgbClr val="0070C0"/>
                            </a:solidFill>
                            <a:latin typeface="Cambria Math"/>
                          </a:rPr>
                          <m:t>𝒙</m:t>
                        </m:r>
                      </m:e>
                      <m:sup>
                        <m:r>
                          <a:rPr lang="en-US" sz="2000" b="1" i="1">
                            <a:solidFill>
                              <a:srgbClr val="0070C0"/>
                            </a:solidFill>
                            <a:latin typeface="Cambria Math"/>
                          </a:rPr>
                          <m:t>𝟐</m:t>
                        </m:r>
                      </m:sup>
                    </m:sSup>
                    <m:r>
                      <a:rPr lang="en-US" sz="2000" b="1" i="1" smtClean="0">
                        <a:solidFill>
                          <a:srgbClr val="0070C0"/>
                        </a:solidFill>
                        <a:latin typeface="Cambria Math"/>
                      </a:rPr>
                      <m:t>+</m:t>
                    </m:r>
                    <m:r>
                      <a:rPr lang="en-US" sz="2000" b="1" i="1" smtClean="0">
                        <a:solidFill>
                          <a:srgbClr val="0070C0"/>
                        </a:solidFill>
                        <a:latin typeface="Cambria Math"/>
                      </a:rPr>
                      <m:t>𝟒</m:t>
                    </m:r>
                    <m:r>
                      <a:rPr lang="en-US" sz="2000" b="1" i="1">
                        <a:solidFill>
                          <a:srgbClr val="0070C0"/>
                        </a:solidFill>
                        <a:latin typeface="Cambria Math"/>
                      </a:rPr>
                      <m:t>𝒙</m:t>
                    </m:r>
                    <m:r>
                      <a:rPr lang="en-US" sz="2000" b="1" i="1">
                        <a:solidFill>
                          <a:srgbClr val="0070C0"/>
                        </a:solidFill>
                        <a:latin typeface="Cambria Math"/>
                      </a:rPr>
                      <m:t>−</m:t>
                    </m:r>
                    <m:r>
                      <a:rPr lang="en-US" sz="2000" b="1" i="1" smtClean="0">
                        <a:solidFill>
                          <a:srgbClr val="0070C0"/>
                        </a:solidFill>
                        <a:latin typeface="Cambria Math"/>
                      </a:rPr>
                      <m:t>𝟏</m:t>
                    </m:r>
                  </m:oMath>
                </a14:m>
                <a:r>
                  <a:rPr lang="en-US" sz="2200" b="1" dirty="0">
                    <a:solidFill>
                      <a:srgbClr val="0070C0"/>
                    </a:solidFill>
                  </a:rPr>
                  <a:t> and </a:t>
                </a:r>
                <a14:m>
                  <m:oMath xmlns:m="http://schemas.openxmlformats.org/officeDocument/2006/math">
                    <m:r>
                      <a:rPr lang="en-US" sz="2200" b="1" i="1">
                        <a:solidFill>
                          <a:srgbClr val="0070C0"/>
                        </a:solidFill>
                        <a:latin typeface="Cambria Math"/>
                      </a:rPr>
                      <m:t>𝒚</m:t>
                    </m:r>
                    <m:r>
                      <a:rPr lang="en-US" sz="2200" b="1" i="1">
                        <a:solidFill>
                          <a:srgbClr val="0070C0"/>
                        </a:solidFill>
                        <a:latin typeface="Cambria Math"/>
                      </a:rPr>
                      <m:t>=−</m:t>
                    </m:r>
                    <m:r>
                      <a:rPr lang="en-US" sz="2200" b="1" i="1">
                        <a:solidFill>
                          <a:srgbClr val="0070C0"/>
                        </a:solidFill>
                        <a:latin typeface="Cambria Math"/>
                      </a:rPr>
                      <m:t>𝒙</m:t>
                    </m:r>
                    <m:r>
                      <a:rPr lang="en-US" sz="2200" b="1" i="1">
                        <a:solidFill>
                          <a:srgbClr val="0070C0"/>
                        </a:solidFill>
                        <a:latin typeface="Cambria Math"/>
                      </a:rPr>
                      <m:t>+</m:t>
                    </m:r>
                    <m:r>
                      <a:rPr lang="en-US" sz="2200" b="1" i="1" smtClean="0">
                        <a:solidFill>
                          <a:srgbClr val="0070C0"/>
                        </a:solidFill>
                        <a:latin typeface="Cambria Math"/>
                      </a:rPr>
                      <m:t>𝟐</m:t>
                    </m:r>
                  </m:oMath>
                </a14:m>
                <a:r>
                  <a:rPr lang="en-US" sz="2200" b="1" dirty="0">
                    <a:solidFill>
                      <a:srgbClr val="0070C0"/>
                    </a:solidFill>
                  </a:rPr>
                  <a:t>?</a:t>
                </a:r>
                <a:r>
                  <a:rPr lang="en-US" sz="2000" b="1" dirty="0">
                    <a:solidFill>
                      <a:srgbClr val="0070C0"/>
                    </a:solidFill>
                  </a:rPr>
                  <a:t> </a:t>
                </a:r>
              </a:p>
              <a:p>
                <a:pPr marL="0" indent="0">
                  <a:spcAft>
                    <a:spcPts val="600"/>
                  </a:spcAft>
                  <a:buNone/>
                </a:pPr>
                <a:endParaRPr lang="en-US" sz="2000" b="1" dirty="0">
                  <a:solidFill>
                    <a:srgbClr val="0070C0"/>
                  </a:solidFill>
                </a:endParaRPr>
              </a:p>
              <a:p>
                <a:pPr marL="0" indent="0">
                  <a:spcAft>
                    <a:spcPts val="600"/>
                  </a:spcAft>
                  <a:buNone/>
                </a:pPr>
                <a:br>
                  <a:rPr lang="en-US" sz="2200" b="1" dirty="0">
                    <a:solidFill>
                      <a:srgbClr val="0070C0"/>
                    </a:solidFill>
                  </a:rPr>
                </a:br>
                <a:br>
                  <a:rPr lang="en-US" sz="2200" b="1" dirty="0">
                    <a:solidFill>
                      <a:srgbClr val="0070C0"/>
                    </a:solidFill>
                  </a:rPr>
                </a:br>
                <a:endParaRPr 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98234" y="396839"/>
                <a:ext cx="8967787" cy="3904463"/>
              </a:xfrm>
              <a:blipFill rotWithShape="1">
                <a:blip r:embed="rId2"/>
                <a:stretch>
                  <a:fillRect l="-680" t="-936"/>
                </a:stretch>
              </a:blipFill>
            </p:spPr>
            <p:txBody>
              <a:bodyPr/>
              <a:lstStyle/>
              <a:p>
                <a:r>
                  <a:rPr lang="en-US">
                    <a:noFill/>
                  </a:rPr>
                  <a:t> </a:t>
                </a:r>
              </a:p>
            </p:txBody>
          </p:sp>
        </mc:Fallback>
      </mc:AlternateContent>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7" name="Title 1"/>
          <p:cNvSpPr>
            <a:spLocks noGrp="1"/>
          </p:cNvSpPr>
          <p:nvPr>
            <p:ph type="title"/>
          </p:nvPr>
        </p:nvSpPr>
        <p:spPr>
          <a:xfrm>
            <a:off x="0" y="-19050"/>
            <a:ext cx="4953000" cy="365760"/>
          </a:xfrm>
        </p:spPr>
        <p:txBody>
          <a:bodyPr>
            <a:normAutofit/>
          </a:bodyPr>
          <a:lstStyle/>
          <a:p>
            <a:pPr algn="l"/>
            <a:r>
              <a:rPr lang="en-US" sz="1700" b="1" dirty="0">
                <a:latin typeface="Cambria" panose="02040503050406030204" pitchFamily="18" charset="0"/>
              </a:rPr>
              <a:t>SYSTEMS OF LINEAR AND QUADRATIC SYSTEMS</a:t>
            </a:r>
          </a:p>
        </p:txBody>
      </p:sp>
    </p:spTree>
    <p:extLst>
      <p:ext uri="{BB962C8B-B14F-4D97-AF65-F5344CB8AC3E}">
        <p14:creationId xmlns:p14="http://schemas.microsoft.com/office/powerpoint/2010/main" val="3135253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98234" y="285750"/>
                <a:ext cx="8967787" cy="3904463"/>
              </a:xfrm>
            </p:spPr>
            <p:txBody>
              <a:bodyPr>
                <a:noAutofit/>
              </a:bodyPr>
              <a:lstStyle/>
              <a:p>
                <a:pPr marL="0" indent="0">
                  <a:spcAft>
                    <a:spcPts val="600"/>
                  </a:spcAft>
                  <a:buNone/>
                </a:pPr>
                <a:r>
                  <a:rPr lang="en-US" sz="2000" b="1" dirty="0">
                    <a:solidFill>
                      <a:srgbClr val="0070C0"/>
                    </a:solidFill>
                  </a:rPr>
                  <a:t>Problem 2: What are the solutions of the system </a:t>
                </a:r>
                <a14:m>
                  <m:oMath xmlns:m="http://schemas.openxmlformats.org/officeDocument/2006/math">
                    <m:r>
                      <a:rPr lang="en-US" sz="2000" b="1" i="1">
                        <a:solidFill>
                          <a:srgbClr val="0070C0"/>
                        </a:solidFill>
                        <a:latin typeface="Cambria Math"/>
                      </a:rPr>
                      <m:t>𝒚</m:t>
                    </m:r>
                    <m:r>
                      <a:rPr lang="en-US" sz="2000" b="1" i="1">
                        <a:solidFill>
                          <a:srgbClr val="0070C0"/>
                        </a:solidFill>
                        <a:latin typeface="Cambria Math"/>
                      </a:rPr>
                      <m:t>=</m:t>
                    </m:r>
                    <m:sSup>
                      <m:sSupPr>
                        <m:ctrlPr>
                          <a:rPr lang="en-US" sz="2000" b="1" i="1">
                            <a:solidFill>
                              <a:srgbClr val="0070C0"/>
                            </a:solidFill>
                            <a:latin typeface="Cambria Math" panose="02040503050406030204" pitchFamily="18" charset="0"/>
                          </a:rPr>
                        </m:ctrlPr>
                      </m:sSupPr>
                      <m:e>
                        <m:r>
                          <a:rPr lang="en-US" sz="2000" b="1" i="1" smtClean="0">
                            <a:solidFill>
                              <a:srgbClr val="0070C0"/>
                            </a:solidFill>
                            <a:latin typeface="Cambria Math"/>
                          </a:rPr>
                          <m:t>−</m:t>
                        </m:r>
                        <m:r>
                          <a:rPr lang="en-US" sz="2000" b="1" i="1">
                            <a:solidFill>
                              <a:srgbClr val="0070C0"/>
                            </a:solidFill>
                            <a:latin typeface="Cambria Math"/>
                          </a:rPr>
                          <m:t>𝒙</m:t>
                        </m:r>
                      </m:e>
                      <m:sup>
                        <m:r>
                          <a:rPr lang="en-US" sz="2000" b="1" i="1">
                            <a:solidFill>
                              <a:srgbClr val="0070C0"/>
                            </a:solidFill>
                            <a:latin typeface="Cambria Math"/>
                          </a:rPr>
                          <m:t>𝟐</m:t>
                        </m:r>
                      </m:sup>
                    </m:sSup>
                    <m:r>
                      <a:rPr lang="en-US" sz="2000" b="1" i="1" smtClean="0">
                        <a:solidFill>
                          <a:srgbClr val="0070C0"/>
                        </a:solidFill>
                        <a:latin typeface="Cambria Math"/>
                      </a:rPr>
                      <m:t>+</m:t>
                    </m:r>
                    <m:r>
                      <a:rPr lang="en-US" sz="2000" b="1" i="1" smtClean="0">
                        <a:solidFill>
                          <a:srgbClr val="0070C0"/>
                        </a:solidFill>
                        <a:latin typeface="Cambria Math"/>
                      </a:rPr>
                      <m:t>𝟒</m:t>
                    </m:r>
                    <m:r>
                      <a:rPr lang="en-US" sz="2000" b="1" i="1">
                        <a:solidFill>
                          <a:srgbClr val="0070C0"/>
                        </a:solidFill>
                        <a:latin typeface="Cambria Math"/>
                      </a:rPr>
                      <m:t>𝒙</m:t>
                    </m:r>
                    <m:r>
                      <a:rPr lang="en-US" sz="2000" b="1" i="1">
                        <a:solidFill>
                          <a:srgbClr val="0070C0"/>
                        </a:solidFill>
                        <a:latin typeface="Cambria Math"/>
                      </a:rPr>
                      <m:t>−</m:t>
                    </m:r>
                    <m:r>
                      <a:rPr lang="en-US" sz="2000" b="1" i="1" smtClean="0">
                        <a:solidFill>
                          <a:srgbClr val="0070C0"/>
                        </a:solidFill>
                        <a:latin typeface="Cambria Math"/>
                      </a:rPr>
                      <m:t>𝟏</m:t>
                    </m:r>
                  </m:oMath>
                </a14:m>
                <a:r>
                  <a:rPr lang="en-US" sz="2200" b="1" dirty="0">
                    <a:solidFill>
                      <a:srgbClr val="0070C0"/>
                    </a:solidFill>
                  </a:rPr>
                  <a:t> and </a:t>
                </a:r>
                <a14:m>
                  <m:oMath xmlns:m="http://schemas.openxmlformats.org/officeDocument/2006/math">
                    <m:r>
                      <a:rPr lang="en-US" sz="2200" b="1" i="1">
                        <a:solidFill>
                          <a:srgbClr val="0070C0"/>
                        </a:solidFill>
                        <a:latin typeface="Cambria Math"/>
                      </a:rPr>
                      <m:t>𝒚</m:t>
                    </m:r>
                    <m:r>
                      <a:rPr lang="en-US" sz="2200" b="1" i="1">
                        <a:solidFill>
                          <a:srgbClr val="0070C0"/>
                        </a:solidFill>
                        <a:latin typeface="Cambria Math"/>
                      </a:rPr>
                      <m:t>=−</m:t>
                    </m:r>
                    <m:r>
                      <a:rPr lang="en-US" sz="2200" b="1" i="1">
                        <a:solidFill>
                          <a:srgbClr val="0070C0"/>
                        </a:solidFill>
                        <a:latin typeface="Cambria Math"/>
                      </a:rPr>
                      <m:t>𝒙</m:t>
                    </m:r>
                    <m:r>
                      <a:rPr lang="en-US" sz="2200" b="1" i="1">
                        <a:solidFill>
                          <a:srgbClr val="0070C0"/>
                        </a:solidFill>
                        <a:latin typeface="Cambria Math"/>
                      </a:rPr>
                      <m:t>+</m:t>
                    </m:r>
                    <m:r>
                      <a:rPr lang="en-US" sz="2200" b="1" i="1" smtClean="0">
                        <a:solidFill>
                          <a:srgbClr val="0070C0"/>
                        </a:solidFill>
                        <a:latin typeface="Cambria Math"/>
                      </a:rPr>
                      <m:t>𝟑</m:t>
                    </m:r>
                  </m:oMath>
                </a14:m>
                <a:r>
                  <a:rPr lang="en-US" sz="2200" b="1" dirty="0">
                    <a:solidFill>
                      <a:srgbClr val="0070C0"/>
                    </a:solidFill>
                  </a:rPr>
                  <a:t>?</a:t>
                </a:r>
                <a:r>
                  <a:rPr lang="en-US" sz="2000" b="1" dirty="0">
                    <a:solidFill>
                      <a:srgbClr val="0070C0"/>
                    </a:solidFill>
                  </a:rPr>
                  <a:t> </a:t>
                </a:r>
              </a:p>
              <a:p>
                <a:pPr marL="0" indent="0">
                  <a:spcAft>
                    <a:spcPts val="600"/>
                  </a:spcAft>
                  <a:buNone/>
                </a:pPr>
                <a:r>
                  <a:rPr lang="en-US" sz="2000" dirty="0"/>
                  <a:t>First put the value of </a:t>
                </a:r>
                <a14:m>
                  <m:oMath xmlns:m="http://schemas.openxmlformats.org/officeDocument/2006/math">
                    <m:r>
                      <a:rPr lang="en-US" sz="2000" i="1" dirty="0" smtClean="0">
                        <a:latin typeface="Cambria Math"/>
                      </a:rPr>
                      <m:t>𝑦</m:t>
                    </m:r>
                  </m:oMath>
                </a14:m>
                <a:r>
                  <a:rPr lang="en-US" sz="2000" dirty="0"/>
                  <a:t> from the linear equation into the quadratic equation: </a:t>
                </a:r>
              </a:p>
              <a:p>
                <a:pPr marL="0" indent="0">
                  <a:spcAft>
                    <a:spcPts val="600"/>
                  </a:spcAft>
                  <a:buNone/>
                </a:pPr>
                <a:br>
                  <a:rPr lang="en-US" sz="2200" b="1" dirty="0">
                    <a:solidFill>
                      <a:srgbClr val="0070C0"/>
                    </a:solidFill>
                  </a:rPr>
                </a:br>
                <a:br>
                  <a:rPr lang="en-US" sz="2200" b="1" dirty="0">
                    <a:solidFill>
                      <a:srgbClr val="0070C0"/>
                    </a:solidFill>
                  </a:rPr>
                </a:br>
                <a:endParaRPr 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98234" y="285750"/>
                <a:ext cx="8967787" cy="3904463"/>
              </a:xfrm>
              <a:blipFill rotWithShape="1">
                <a:blip r:embed="rId2"/>
                <a:stretch>
                  <a:fillRect l="-680" t="-938"/>
                </a:stretch>
              </a:blipFill>
            </p:spPr>
            <p:txBody>
              <a:bodyPr/>
              <a:lstStyle/>
              <a:p>
                <a:r>
                  <a:rPr lang="en-US">
                    <a:noFill/>
                  </a:rPr>
                  <a:t> </a:t>
                </a:r>
              </a:p>
            </p:txBody>
          </p:sp>
        </mc:Fallback>
      </mc:AlternateContent>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7" name="Title 1"/>
          <p:cNvSpPr>
            <a:spLocks noGrp="1"/>
          </p:cNvSpPr>
          <p:nvPr>
            <p:ph type="title"/>
          </p:nvPr>
        </p:nvSpPr>
        <p:spPr>
          <a:xfrm>
            <a:off x="0" y="-19050"/>
            <a:ext cx="4953000" cy="365760"/>
          </a:xfrm>
        </p:spPr>
        <p:txBody>
          <a:bodyPr>
            <a:normAutofit/>
          </a:bodyPr>
          <a:lstStyle/>
          <a:p>
            <a:pPr algn="l"/>
            <a:r>
              <a:rPr lang="en-US" sz="1700" b="1" dirty="0">
                <a:latin typeface="Cambria" panose="02040503050406030204" pitchFamily="18" charset="0"/>
              </a:rPr>
              <a:t>SYSTEMS OF LINEAR AND QUADRATIC SYSTEMS</a:t>
            </a:r>
          </a:p>
        </p:txBody>
      </p:sp>
      <mc:AlternateContent xmlns:mc="http://schemas.openxmlformats.org/markup-compatibility/2006" xmlns:a14="http://schemas.microsoft.com/office/drawing/2010/main">
        <mc:Choice Requires="a14">
          <p:sp>
            <p:nvSpPr>
              <p:cNvPr id="2" name="TextBox 1"/>
              <p:cNvSpPr txBox="1"/>
              <p:nvPr/>
            </p:nvSpPr>
            <p:spPr>
              <a:xfrm>
                <a:off x="2590800" y="1581150"/>
                <a:ext cx="2667000" cy="375552"/>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m:t>
                      </m:r>
                      <m:r>
                        <a:rPr lang="en-US" b="1" i="1" dirty="0" smtClean="0">
                          <a:latin typeface="Cambria Math"/>
                        </a:rPr>
                        <m:t>𝒙</m:t>
                      </m:r>
                      <m:r>
                        <a:rPr lang="en-US" b="1" i="1" dirty="0" smtClean="0">
                          <a:latin typeface="Cambria Math"/>
                        </a:rPr>
                        <m:t>+</m:t>
                      </m:r>
                      <m:r>
                        <a:rPr lang="en-US" b="1" i="1" dirty="0" smtClean="0">
                          <a:latin typeface="Cambria Math"/>
                        </a:rPr>
                        <m:t>𝟑</m:t>
                      </m:r>
                      <m:r>
                        <a:rPr lang="en-US" b="1" i="1" dirty="0" smtClean="0">
                          <a:latin typeface="Cambria Math"/>
                        </a:rPr>
                        <m:t>=</m:t>
                      </m:r>
                      <m:sSup>
                        <m:sSupPr>
                          <m:ctrlPr>
                            <a:rPr lang="en-US" b="1" i="1" dirty="0" smtClean="0">
                              <a:latin typeface="Cambria Math" panose="02040503050406030204" pitchFamily="18" charset="0"/>
                            </a:rPr>
                          </m:ctrlPr>
                        </m:sSupPr>
                        <m:e>
                          <m:r>
                            <a:rPr lang="en-US" b="1" i="1" dirty="0" smtClean="0">
                              <a:latin typeface="Cambria Math"/>
                            </a:rPr>
                            <m:t>−</m:t>
                          </m:r>
                          <m:r>
                            <a:rPr lang="en-US" b="1" i="1" dirty="0" smtClean="0">
                              <a:latin typeface="Cambria Math"/>
                            </a:rPr>
                            <m:t>𝒙</m:t>
                          </m:r>
                        </m:e>
                        <m:sup>
                          <m:r>
                            <a:rPr lang="en-US" b="1" i="1" dirty="0" smtClean="0">
                              <a:latin typeface="Cambria Math"/>
                            </a:rPr>
                            <m:t>𝟐</m:t>
                          </m:r>
                        </m:sup>
                      </m:sSup>
                      <m:r>
                        <a:rPr lang="en-US" b="1" i="1" dirty="0" smtClean="0">
                          <a:latin typeface="Cambria Math"/>
                        </a:rPr>
                        <m:t>+</m:t>
                      </m:r>
                      <m:r>
                        <a:rPr lang="en-US" b="1" i="1" dirty="0" smtClean="0">
                          <a:latin typeface="Cambria Math"/>
                        </a:rPr>
                        <m:t>𝟒</m:t>
                      </m:r>
                      <m:r>
                        <a:rPr lang="en-US" b="1" i="1" dirty="0" smtClean="0">
                          <a:latin typeface="Cambria Math"/>
                        </a:rPr>
                        <m:t>𝒙</m:t>
                      </m:r>
                      <m:r>
                        <a:rPr lang="en-US" b="1" i="1" dirty="0" smtClean="0">
                          <a:latin typeface="Cambria Math"/>
                        </a:rPr>
                        <m:t>−</m:t>
                      </m:r>
                      <m:r>
                        <a:rPr lang="en-US" b="1" i="1" dirty="0" smtClean="0">
                          <a:latin typeface="Cambria Math"/>
                        </a:rPr>
                        <m:t>𝟏</m:t>
                      </m:r>
                    </m:oMath>
                  </m:oMathPara>
                </a14:m>
                <a:endParaRPr lang="en-US" b="1" dirty="0"/>
              </a:p>
            </p:txBody>
          </p:sp>
        </mc:Choice>
        <mc:Fallback xmlns="">
          <p:sp>
            <p:nvSpPr>
              <p:cNvPr id="2" name="TextBox 1"/>
              <p:cNvSpPr txBox="1">
                <a:spLocks noRot="1" noChangeAspect="1" noMove="1" noResize="1" noEditPoints="1" noAdjustHandles="1" noChangeArrowheads="1" noChangeShapeType="1" noTextEdit="1"/>
              </p:cNvSpPr>
              <p:nvPr/>
            </p:nvSpPr>
            <p:spPr>
              <a:xfrm>
                <a:off x="2590800" y="1581150"/>
                <a:ext cx="2667000" cy="375552"/>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2515519" y="2054815"/>
                <a:ext cx="2799204" cy="375552"/>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b="1" i="1" dirty="0" smtClean="0">
                              <a:latin typeface="Cambria Math" panose="02040503050406030204" pitchFamily="18" charset="0"/>
                            </a:rPr>
                          </m:ctrlPr>
                        </m:sSupPr>
                        <m:e>
                          <m:r>
                            <a:rPr lang="en-US" b="1" i="1" dirty="0" smtClean="0">
                              <a:latin typeface="Cambria Math"/>
                            </a:rPr>
                            <m:t>−</m:t>
                          </m:r>
                          <m:r>
                            <a:rPr lang="en-US" b="1" i="1" dirty="0" smtClean="0">
                              <a:latin typeface="Cambria Math"/>
                            </a:rPr>
                            <m:t>𝒙</m:t>
                          </m:r>
                        </m:e>
                        <m:sup>
                          <m:r>
                            <a:rPr lang="en-US" b="1" i="1" dirty="0" smtClean="0">
                              <a:latin typeface="Cambria Math"/>
                            </a:rPr>
                            <m:t>𝟐</m:t>
                          </m:r>
                        </m:sup>
                      </m:sSup>
                      <m:r>
                        <a:rPr lang="en-US" b="1" i="1" dirty="0" smtClean="0">
                          <a:latin typeface="Cambria Math"/>
                        </a:rPr>
                        <m:t>+</m:t>
                      </m:r>
                      <m:r>
                        <a:rPr lang="en-US" b="1" i="1" dirty="0" smtClean="0">
                          <a:latin typeface="Cambria Math"/>
                        </a:rPr>
                        <m:t>𝟒</m:t>
                      </m:r>
                      <m:r>
                        <a:rPr lang="en-US" b="1" i="1" dirty="0" smtClean="0">
                          <a:latin typeface="Cambria Math"/>
                        </a:rPr>
                        <m:t>𝒙</m:t>
                      </m:r>
                      <m:r>
                        <a:rPr lang="en-US" b="1" i="1" dirty="0" smtClean="0">
                          <a:latin typeface="Cambria Math"/>
                        </a:rPr>
                        <m:t>−</m:t>
                      </m:r>
                      <m:r>
                        <a:rPr lang="en-US" b="1" i="1" dirty="0" smtClean="0">
                          <a:latin typeface="Cambria Math"/>
                        </a:rPr>
                        <m:t>𝟏</m:t>
                      </m:r>
                      <m:r>
                        <a:rPr lang="en-US" b="1" i="1" dirty="0" smtClean="0">
                          <a:latin typeface="Cambria Math"/>
                        </a:rPr>
                        <m:t>+</m:t>
                      </m:r>
                      <m:r>
                        <a:rPr lang="en-US" b="1" i="1" dirty="0" smtClean="0">
                          <a:latin typeface="Cambria Math"/>
                        </a:rPr>
                        <m:t>𝒙</m:t>
                      </m:r>
                      <m:r>
                        <a:rPr lang="en-US" b="1" i="1" dirty="0" smtClean="0">
                          <a:latin typeface="Cambria Math"/>
                        </a:rPr>
                        <m:t>−</m:t>
                      </m:r>
                      <m:r>
                        <a:rPr lang="en-US" b="1" i="1" dirty="0" smtClean="0">
                          <a:latin typeface="Cambria Math"/>
                        </a:rPr>
                        <m:t>𝟑</m:t>
                      </m:r>
                      <m:r>
                        <a:rPr lang="en-US" b="1" i="1" dirty="0" smtClean="0">
                          <a:latin typeface="Cambria Math"/>
                        </a:rPr>
                        <m:t>=</m:t>
                      </m:r>
                      <m:r>
                        <a:rPr lang="en-US" b="1" i="1" dirty="0" smtClean="0">
                          <a:latin typeface="Cambria Math"/>
                        </a:rPr>
                        <m:t>𝟎</m:t>
                      </m:r>
                    </m:oMath>
                  </m:oMathPara>
                </a14:m>
                <a:endParaRPr lang="en-US" b="1" dirty="0"/>
              </a:p>
            </p:txBody>
          </p:sp>
        </mc:Choice>
        <mc:Fallback xmlns="">
          <p:sp>
            <p:nvSpPr>
              <p:cNvPr id="6" name="TextBox 5"/>
              <p:cNvSpPr txBox="1">
                <a:spLocks noRot="1" noChangeAspect="1" noMove="1" noResize="1" noEditPoints="1" noAdjustHandles="1" noChangeArrowheads="1" noChangeShapeType="1" noTextEdit="1"/>
              </p:cNvSpPr>
              <p:nvPr/>
            </p:nvSpPr>
            <p:spPr>
              <a:xfrm>
                <a:off x="2515519" y="2054815"/>
                <a:ext cx="2799204" cy="375552"/>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893064" y="2534049"/>
                <a:ext cx="2103085" cy="375552"/>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b="1" i="1" dirty="0" smtClean="0">
                              <a:latin typeface="Cambria Math" panose="02040503050406030204" pitchFamily="18" charset="0"/>
                            </a:rPr>
                          </m:ctrlPr>
                        </m:sSupPr>
                        <m:e>
                          <m:r>
                            <a:rPr lang="en-US" b="1" i="1" dirty="0" smtClean="0">
                              <a:latin typeface="Cambria Math"/>
                            </a:rPr>
                            <m:t>−</m:t>
                          </m:r>
                          <m:r>
                            <a:rPr lang="en-US" b="1" i="1" dirty="0" smtClean="0">
                              <a:latin typeface="Cambria Math"/>
                            </a:rPr>
                            <m:t>𝒙</m:t>
                          </m:r>
                        </m:e>
                        <m:sup>
                          <m:r>
                            <a:rPr lang="en-US" b="1" i="1" dirty="0" smtClean="0">
                              <a:latin typeface="Cambria Math"/>
                            </a:rPr>
                            <m:t>𝟐</m:t>
                          </m:r>
                        </m:sup>
                      </m:sSup>
                      <m:r>
                        <a:rPr lang="en-US" b="1" i="1" dirty="0" smtClean="0">
                          <a:latin typeface="Cambria Math"/>
                        </a:rPr>
                        <m:t>+</m:t>
                      </m:r>
                      <m:r>
                        <a:rPr lang="en-US" b="1" i="1" dirty="0" smtClean="0">
                          <a:latin typeface="Cambria Math"/>
                        </a:rPr>
                        <m:t>𝟓</m:t>
                      </m:r>
                      <m:r>
                        <a:rPr lang="en-US" b="1" i="1" dirty="0" smtClean="0">
                          <a:latin typeface="Cambria Math"/>
                        </a:rPr>
                        <m:t>𝒙</m:t>
                      </m:r>
                      <m:r>
                        <a:rPr lang="en-US" b="1" i="1" dirty="0" smtClean="0">
                          <a:latin typeface="Cambria Math"/>
                        </a:rPr>
                        <m:t>−</m:t>
                      </m:r>
                      <m:r>
                        <a:rPr lang="en-US" b="1" i="1" dirty="0" smtClean="0">
                          <a:latin typeface="Cambria Math"/>
                        </a:rPr>
                        <m:t>𝟒</m:t>
                      </m:r>
                      <m:r>
                        <a:rPr lang="en-US" b="1" i="1" dirty="0" smtClean="0">
                          <a:latin typeface="Cambria Math"/>
                        </a:rPr>
                        <m:t>=</m:t>
                      </m:r>
                      <m:r>
                        <a:rPr lang="en-US" b="1" i="1" dirty="0" smtClean="0">
                          <a:latin typeface="Cambria Math"/>
                        </a:rPr>
                        <m:t>𝟎</m:t>
                      </m:r>
                    </m:oMath>
                  </m:oMathPara>
                </a14:m>
                <a:endParaRPr lang="en-US" b="1" dirty="0"/>
              </a:p>
            </p:txBody>
          </p:sp>
        </mc:Choice>
        <mc:Fallback xmlns="">
          <p:sp>
            <p:nvSpPr>
              <p:cNvPr id="8" name="TextBox 7"/>
              <p:cNvSpPr txBox="1">
                <a:spLocks noRot="1" noChangeAspect="1" noMove="1" noResize="1" noEditPoints="1" noAdjustHandles="1" noChangeArrowheads="1" noChangeShapeType="1" noTextEdit="1"/>
              </p:cNvSpPr>
              <p:nvPr/>
            </p:nvSpPr>
            <p:spPr>
              <a:xfrm>
                <a:off x="2893064" y="2534049"/>
                <a:ext cx="2103085" cy="375552"/>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2674603" y="2997737"/>
                <a:ext cx="2481035" cy="688715"/>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𝒙</m:t>
                      </m:r>
                      <m:r>
                        <a:rPr lang="en-US" b="1" i="1" dirty="0" smtClean="0">
                          <a:latin typeface="Cambria Math"/>
                        </a:rPr>
                        <m:t>=</m:t>
                      </m:r>
                      <m:f>
                        <m:fPr>
                          <m:ctrlPr>
                            <a:rPr lang="en-US" b="1" i="1" dirty="0" smtClean="0">
                              <a:latin typeface="Cambria Math" panose="02040503050406030204" pitchFamily="18" charset="0"/>
                            </a:rPr>
                          </m:ctrlPr>
                        </m:fPr>
                        <m:num>
                          <m:r>
                            <a:rPr lang="en-US" b="1" i="1" dirty="0" smtClean="0">
                              <a:latin typeface="Cambria Math"/>
                            </a:rPr>
                            <m:t>−</m:t>
                          </m:r>
                          <m:r>
                            <a:rPr lang="en-US" b="1" i="1" dirty="0" smtClean="0">
                              <a:latin typeface="Cambria Math"/>
                            </a:rPr>
                            <m:t>𝒃</m:t>
                          </m:r>
                          <m:r>
                            <a:rPr lang="en-US" b="1" i="1" dirty="0" smtClean="0">
                              <a:latin typeface="Cambria Math"/>
                              <a:ea typeface="Cambria Math"/>
                            </a:rPr>
                            <m:t>±</m:t>
                          </m:r>
                          <m:rad>
                            <m:radPr>
                              <m:degHide m:val="on"/>
                              <m:ctrlPr>
                                <a:rPr lang="en-US" b="1" i="1" dirty="0" smtClean="0">
                                  <a:latin typeface="Cambria Math" panose="02040503050406030204" pitchFamily="18" charset="0"/>
                                  <a:ea typeface="Cambria Math"/>
                                </a:rPr>
                              </m:ctrlPr>
                            </m:radPr>
                            <m:deg/>
                            <m:e>
                              <m:sSup>
                                <m:sSupPr>
                                  <m:ctrlPr>
                                    <a:rPr lang="en-US" b="1" i="1" dirty="0" smtClean="0">
                                      <a:latin typeface="Cambria Math" panose="02040503050406030204" pitchFamily="18" charset="0"/>
                                      <a:ea typeface="Cambria Math"/>
                                    </a:rPr>
                                  </m:ctrlPr>
                                </m:sSupPr>
                                <m:e>
                                  <m:r>
                                    <a:rPr lang="en-US" b="1" i="1" dirty="0" smtClean="0">
                                      <a:latin typeface="Cambria Math"/>
                                      <a:ea typeface="Cambria Math"/>
                                    </a:rPr>
                                    <m:t>𝒃</m:t>
                                  </m:r>
                                </m:e>
                                <m:sup>
                                  <m:r>
                                    <a:rPr lang="en-US" b="1" i="1" dirty="0" smtClean="0">
                                      <a:latin typeface="Cambria Math"/>
                                      <a:ea typeface="Cambria Math"/>
                                    </a:rPr>
                                    <m:t>𝟐</m:t>
                                  </m:r>
                                </m:sup>
                              </m:sSup>
                              <m:r>
                                <a:rPr lang="en-US" b="1" i="1" dirty="0" smtClean="0">
                                  <a:latin typeface="Cambria Math"/>
                                  <a:ea typeface="Cambria Math"/>
                                </a:rPr>
                                <m:t>−</m:t>
                              </m:r>
                              <m:r>
                                <a:rPr lang="en-US" b="1" i="1" dirty="0" smtClean="0">
                                  <a:latin typeface="Cambria Math"/>
                                  <a:ea typeface="Cambria Math"/>
                                </a:rPr>
                                <m:t>𝟒</m:t>
                              </m:r>
                              <m:r>
                                <a:rPr lang="en-US" b="1" i="1" dirty="0" smtClean="0">
                                  <a:latin typeface="Cambria Math"/>
                                  <a:ea typeface="Cambria Math"/>
                                </a:rPr>
                                <m:t>𝒂𝒄</m:t>
                              </m:r>
                            </m:e>
                          </m:rad>
                        </m:num>
                        <m:den>
                          <m:r>
                            <a:rPr lang="en-US" b="1" i="1" dirty="0" smtClean="0">
                              <a:latin typeface="Cambria Math"/>
                            </a:rPr>
                            <m:t>𝟐</m:t>
                          </m:r>
                          <m:r>
                            <a:rPr lang="en-US" b="1" i="1" dirty="0" smtClean="0">
                              <a:latin typeface="Cambria Math"/>
                            </a:rPr>
                            <m:t>𝒂</m:t>
                          </m:r>
                        </m:den>
                      </m:f>
                    </m:oMath>
                  </m:oMathPara>
                </a14:m>
                <a:endParaRPr lang="en-US" b="1" dirty="0"/>
              </a:p>
            </p:txBody>
          </p:sp>
        </mc:Choice>
        <mc:Fallback xmlns="">
          <p:sp>
            <p:nvSpPr>
              <p:cNvPr id="9" name="TextBox 8"/>
              <p:cNvSpPr txBox="1">
                <a:spLocks noRot="1" noChangeAspect="1" noMove="1" noResize="1" noEditPoints="1" noAdjustHandles="1" noChangeArrowheads="1" noChangeShapeType="1" noTextEdit="1"/>
              </p:cNvSpPr>
              <p:nvPr/>
            </p:nvSpPr>
            <p:spPr>
              <a:xfrm>
                <a:off x="2674603" y="2997737"/>
                <a:ext cx="2481035" cy="688715"/>
              </a:xfrm>
              <a:prstGeom prst="rect">
                <a:avLst/>
              </a:prstGeom>
              <a:blipFill rotWithShape="1">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228600" y="3892275"/>
                <a:ext cx="3200400" cy="745525"/>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𝒙</m:t>
                      </m:r>
                      <m:r>
                        <a:rPr lang="en-US" b="1" i="1" dirty="0" smtClean="0">
                          <a:latin typeface="Cambria Math"/>
                        </a:rPr>
                        <m:t>=</m:t>
                      </m:r>
                      <m:f>
                        <m:fPr>
                          <m:ctrlPr>
                            <a:rPr lang="en-US" b="1" i="1" dirty="0" smtClean="0">
                              <a:latin typeface="Cambria Math" panose="02040503050406030204" pitchFamily="18" charset="0"/>
                            </a:rPr>
                          </m:ctrlPr>
                        </m:fPr>
                        <m:num>
                          <m:r>
                            <a:rPr lang="en-US" b="1" i="1" dirty="0" smtClean="0">
                              <a:latin typeface="Cambria Math"/>
                            </a:rPr>
                            <m:t>−</m:t>
                          </m:r>
                          <m:r>
                            <a:rPr lang="en-US" b="1" i="1" dirty="0" smtClean="0">
                              <a:latin typeface="Cambria Math"/>
                            </a:rPr>
                            <m:t>𝟓</m:t>
                          </m:r>
                          <m:r>
                            <a:rPr lang="en-US" b="1" i="1" dirty="0" smtClean="0">
                              <a:latin typeface="Cambria Math"/>
                              <a:ea typeface="Cambria Math"/>
                            </a:rPr>
                            <m:t>±</m:t>
                          </m:r>
                          <m:rad>
                            <m:radPr>
                              <m:degHide m:val="on"/>
                              <m:ctrlPr>
                                <a:rPr lang="en-US" b="1" i="1" dirty="0" smtClean="0">
                                  <a:latin typeface="Cambria Math" panose="02040503050406030204" pitchFamily="18" charset="0"/>
                                  <a:ea typeface="Cambria Math"/>
                                </a:rPr>
                              </m:ctrlPr>
                            </m:radPr>
                            <m:deg/>
                            <m:e>
                              <m:sSup>
                                <m:sSupPr>
                                  <m:ctrlPr>
                                    <a:rPr lang="en-US" b="1" i="1" dirty="0" smtClean="0">
                                      <a:latin typeface="Cambria Math" panose="02040503050406030204" pitchFamily="18" charset="0"/>
                                      <a:ea typeface="Cambria Math"/>
                                    </a:rPr>
                                  </m:ctrlPr>
                                </m:sSupPr>
                                <m:e>
                                  <m:r>
                                    <a:rPr lang="en-US" b="1" i="1" dirty="0" smtClean="0">
                                      <a:latin typeface="Cambria Math"/>
                                      <a:ea typeface="Cambria Math"/>
                                    </a:rPr>
                                    <m:t>𝟓</m:t>
                                  </m:r>
                                </m:e>
                                <m:sup>
                                  <m:r>
                                    <a:rPr lang="en-US" b="1" i="1" dirty="0" smtClean="0">
                                      <a:latin typeface="Cambria Math"/>
                                      <a:ea typeface="Cambria Math"/>
                                    </a:rPr>
                                    <m:t>𝟐</m:t>
                                  </m:r>
                                </m:sup>
                              </m:sSup>
                              <m:r>
                                <a:rPr lang="en-US" b="1" i="1" dirty="0" smtClean="0">
                                  <a:latin typeface="Cambria Math"/>
                                  <a:ea typeface="Cambria Math"/>
                                </a:rPr>
                                <m:t>−</m:t>
                              </m:r>
                              <m:r>
                                <a:rPr lang="en-US" b="1" i="1" dirty="0" smtClean="0">
                                  <a:latin typeface="Cambria Math"/>
                                  <a:ea typeface="Cambria Math"/>
                                </a:rPr>
                                <m:t>𝟒</m:t>
                              </m:r>
                              <m:r>
                                <a:rPr lang="en-US" b="1" i="1" dirty="0" smtClean="0">
                                  <a:latin typeface="Cambria Math"/>
                                  <a:ea typeface="Cambria Math"/>
                                </a:rPr>
                                <m:t>(−</m:t>
                              </m:r>
                              <m:r>
                                <a:rPr lang="en-US" b="1" i="1" dirty="0" smtClean="0">
                                  <a:latin typeface="Cambria Math"/>
                                  <a:ea typeface="Cambria Math"/>
                                </a:rPr>
                                <m:t>𝟏</m:t>
                              </m:r>
                              <m:r>
                                <a:rPr lang="en-US" b="1" i="1" dirty="0" smtClean="0">
                                  <a:latin typeface="Cambria Math"/>
                                  <a:ea typeface="Cambria Math"/>
                                </a:rPr>
                                <m:t>)(−</m:t>
                              </m:r>
                              <m:r>
                                <a:rPr lang="en-US" b="1" i="1" dirty="0" smtClean="0">
                                  <a:latin typeface="Cambria Math"/>
                                  <a:ea typeface="Cambria Math"/>
                                </a:rPr>
                                <m:t>𝟒</m:t>
                              </m:r>
                              <m:r>
                                <a:rPr lang="en-US" b="1" i="1" dirty="0" smtClean="0">
                                  <a:latin typeface="Cambria Math"/>
                                  <a:ea typeface="Cambria Math"/>
                                </a:rPr>
                                <m:t>)</m:t>
                              </m:r>
                            </m:e>
                          </m:rad>
                        </m:num>
                        <m:den>
                          <m:r>
                            <a:rPr lang="en-US" b="1" i="1" dirty="0" smtClean="0">
                              <a:latin typeface="Cambria Math"/>
                            </a:rPr>
                            <m:t>𝟐</m:t>
                          </m:r>
                          <m:r>
                            <a:rPr lang="en-US" b="1" i="1" dirty="0" smtClean="0">
                              <a:latin typeface="Cambria Math"/>
                            </a:rPr>
                            <m:t>(−</m:t>
                          </m:r>
                          <m:r>
                            <a:rPr lang="en-US" b="1" i="1" dirty="0" smtClean="0">
                              <a:latin typeface="Cambria Math"/>
                            </a:rPr>
                            <m:t>𝟏</m:t>
                          </m:r>
                          <m:r>
                            <a:rPr lang="en-US" b="1" i="1" dirty="0" smtClean="0">
                              <a:latin typeface="Cambria Math"/>
                            </a:rPr>
                            <m:t>)</m:t>
                          </m:r>
                        </m:den>
                      </m:f>
                    </m:oMath>
                  </m:oMathPara>
                </a14:m>
                <a:endParaRPr lang="en-US" b="1" dirty="0"/>
              </a:p>
            </p:txBody>
          </p:sp>
        </mc:Choice>
        <mc:Fallback xmlns="">
          <p:sp>
            <p:nvSpPr>
              <p:cNvPr id="10" name="TextBox 9"/>
              <p:cNvSpPr txBox="1">
                <a:spLocks noRot="1" noChangeAspect="1" noMove="1" noResize="1" noEditPoints="1" noAdjustHandles="1" noChangeArrowheads="1" noChangeShapeType="1" noTextEdit="1"/>
              </p:cNvSpPr>
              <p:nvPr/>
            </p:nvSpPr>
            <p:spPr>
              <a:xfrm>
                <a:off x="228600" y="3892275"/>
                <a:ext cx="3200400" cy="745525"/>
              </a:xfrm>
              <a:prstGeom prst="rect">
                <a:avLst/>
              </a:prstGeom>
              <a:blipFill rotWithShape="1">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4267200" y="3956779"/>
                <a:ext cx="1357282" cy="616515"/>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𝒙</m:t>
                      </m:r>
                      <m:r>
                        <a:rPr lang="en-US" b="1" i="1" dirty="0" smtClean="0">
                          <a:latin typeface="Cambria Math"/>
                        </a:rPr>
                        <m:t>=</m:t>
                      </m:r>
                      <m:f>
                        <m:fPr>
                          <m:ctrlPr>
                            <a:rPr lang="en-US" b="1" i="1" dirty="0" smtClean="0">
                              <a:latin typeface="Cambria Math" panose="02040503050406030204" pitchFamily="18" charset="0"/>
                            </a:rPr>
                          </m:ctrlPr>
                        </m:fPr>
                        <m:num>
                          <m:r>
                            <a:rPr lang="en-US" b="1" i="1" dirty="0" smtClean="0">
                              <a:latin typeface="Cambria Math"/>
                            </a:rPr>
                            <m:t>−</m:t>
                          </m:r>
                          <m:r>
                            <a:rPr lang="en-US" b="1" i="1" dirty="0" smtClean="0">
                              <a:latin typeface="Cambria Math"/>
                            </a:rPr>
                            <m:t>𝟓</m:t>
                          </m:r>
                          <m:r>
                            <a:rPr lang="en-US" b="1" i="1" dirty="0" smtClean="0">
                              <a:latin typeface="Cambria Math"/>
                              <a:ea typeface="Cambria Math"/>
                            </a:rPr>
                            <m:t>±</m:t>
                          </m:r>
                          <m:r>
                            <a:rPr lang="en-US" b="1" i="1" dirty="0" smtClean="0">
                              <a:latin typeface="Cambria Math"/>
                              <a:ea typeface="Cambria Math"/>
                            </a:rPr>
                            <m:t>𝟑</m:t>
                          </m:r>
                        </m:num>
                        <m:den>
                          <m:r>
                            <a:rPr lang="en-US" b="1" i="1" dirty="0" smtClean="0">
                              <a:latin typeface="Cambria Math"/>
                            </a:rPr>
                            <m:t>−</m:t>
                          </m:r>
                          <m:r>
                            <a:rPr lang="en-US" b="1" i="1" dirty="0" smtClean="0">
                              <a:latin typeface="Cambria Math"/>
                            </a:rPr>
                            <m:t>𝟐</m:t>
                          </m:r>
                        </m:den>
                      </m:f>
                    </m:oMath>
                  </m:oMathPara>
                </a14:m>
                <a:endParaRPr lang="en-US" b="1" dirty="0"/>
              </a:p>
            </p:txBody>
          </p:sp>
        </mc:Choice>
        <mc:Fallback xmlns="">
          <p:sp>
            <p:nvSpPr>
              <p:cNvPr id="11" name="TextBox 10"/>
              <p:cNvSpPr txBox="1">
                <a:spLocks noRot="1" noChangeAspect="1" noMove="1" noResize="1" noEditPoints="1" noAdjustHandles="1" noChangeArrowheads="1" noChangeShapeType="1" noTextEdit="1"/>
              </p:cNvSpPr>
              <p:nvPr/>
            </p:nvSpPr>
            <p:spPr>
              <a:xfrm>
                <a:off x="4267200" y="3956779"/>
                <a:ext cx="1357282" cy="616515"/>
              </a:xfrm>
              <a:prstGeom prst="rect">
                <a:avLst/>
              </a:prstGeom>
              <a:blipFill rotWithShape="1">
                <a:blip r:embed="rId9"/>
                <a:stretch>
                  <a:fillRect/>
                </a:stretch>
              </a:blipFill>
            </p:spPr>
            <p:txBody>
              <a:bodyPr/>
              <a:lstStyle/>
              <a:p>
                <a:r>
                  <a:rPr lang="en-US">
                    <a:noFill/>
                  </a:rPr>
                  <a:t> </a:t>
                </a:r>
              </a:p>
            </p:txBody>
          </p:sp>
        </mc:Fallback>
      </mc:AlternateContent>
      <p:sp>
        <p:nvSpPr>
          <p:cNvPr id="4" name="Right Arrow 3"/>
          <p:cNvSpPr/>
          <p:nvPr/>
        </p:nvSpPr>
        <p:spPr>
          <a:xfrm>
            <a:off x="3581400" y="4095750"/>
            <a:ext cx="533400" cy="381000"/>
          </a:xfrm>
          <a:prstGeom prst="rightArrow">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6019800" y="3359389"/>
            <a:ext cx="533400" cy="381000"/>
          </a:xfrm>
          <a:prstGeom prst="rightArrow">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3" name="TextBox 12"/>
              <p:cNvSpPr txBox="1"/>
              <p:nvPr/>
            </p:nvSpPr>
            <p:spPr>
              <a:xfrm>
                <a:off x="6705600" y="3181349"/>
                <a:ext cx="1828800" cy="616515"/>
              </a:xfrm>
              <a:prstGeom prst="rect">
                <a:avLst/>
              </a:prstGeom>
              <a:solidFill>
                <a:schemeClr val="accent3">
                  <a:lumMod val="60000"/>
                  <a:lumOff val="40000"/>
                </a:schemeClr>
              </a:solidFill>
              <a:ln>
                <a:solidFill>
                  <a:schemeClr val="tx1"/>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𝒙</m:t>
                      </m:r>
                      <m:r>
                        <a:rPr lang="en-US" b="1" i="1" dirty="0" smtClean="0">
                          <a:latin typeface="Cambria Math"/>
                        </a:rPr>
                        <m:t>=</m:t>
                      </m:r>
                      <m:f>
                        <m:fPr>
                          <m:ctrlPr>
                            <a:rPr lang="en-US" b="1" i="1" dirty="0" smtClean="0">
                              <a:latin typeface="Cambria Math" panose="02040503050406030204" pitchFamily="18" charset="0"/>
                            </a:rPr>
                          </m:ctrlPr>
                        </m:fPr>
                        <m:num>
                          <m:r>
                            <a:rPr lang="en-US" b="1" i="1" dirty="0" smtClean="0">
                              <a:latin typeface="Cambria Math"/>
                            </a:rPr>
                            <m:t>−</m:t>
                          </m:r>
                          <m:r>
                            <a:rPr lang="en-US" b="1" i="1" dirty="0" smtClean="0">
                              <a:latin typeface="Cambria Math"/>
                            </a:rPr>
                            <m:t>𝟓</m:t>
                          </m:r>
                          <m:r>
                            <a:rPr lang="en-US" b="1" i="1" dirty="0" smtClean="0">
                              <a:latin typeface="Cambria Math"/>
                              <a:ea typeface="Cambria Math"/>
                            </a:rPr>
                            <m:t>+</m:t>
                          </m:r>
                          <m:r>
                            <a:rPr lang="en-US" b="1" i="1" dirty="0" smtClean="0">
                              <a:latin typeface="Cambria Math"/>
                              <a:ea typeface="Cambria Math"/>
                            </a:rPr>
                            <m:t>𝟑</m:t>
                          </m:r>
                        </m:num>
                        <m:den>
                          <m:r>
                            <a:rPr lang="en-US" b="1" i="1" dirty="0" smtClean="0">
                              <a:latin typeface="Cambria Math"/>
                            </a:rPr>
                            <m:t>−</m:t>
                          </m:r>
                          <m:r>
                            <a:rPr lang="en-US" b="1" i="1" dirty="0" smtClean="0">
                              <a:latin typeface="Cambria Math"/>
                            </a:rPr>
                            <m:t>𝟐</m:t>
                          </m:r>
                        </m:den>
                      </m:f>
                      <m:r>
                        <a:rPr lang="en-US" b="1" i="1" dirty="0" smtClean="0">
                          <a:latin typeface="Cambria Math"/>
                        </a:rPr>
                        <m:t>=</m:t>
                      </m:r>
                      <m:r>
                        <a:rPr lang="en-US" b="1" i="1" dirty="0" smtClean="0">
                          <a:latin typeface="Cambria Math"/>
                        </a:rPr>
                        <m:t>𝟏</m:t>
                      </m:r>
                    </m:oMath>
                  </m:oMathPara>
                </a14:m>
                <a:endParaRPr lang="en-US" b="1" dirty="0"/>
              </a:p>
            </p:txBody>
          </p:sp>
        </mc:Choice>
        <mc:Fallback xmlns="">
          <p:sp>
            <p:nvSpPr>
              <p:cNvPr id="13" name="TextBox 12"/>
              <p:cNvSpPr txBox="1">
                <a:spLocks noRot="1" noChangeAspect="1" noMove="1" noResize="1" noEditPoints="1" noAdjustHandles="1" noChangeArrowheads="1" noChangeShapeType="1" noTextEdit="1"/>
              </p:cNvSpPr>
              <p:nvPr/>
            </p:nvSpPr>
            <p:spPr>
              <a:xfrm>
                <a:off x="6705600" y="3181349"/>
                <a:ext cx="1828800" cy="616515"/>
              </a:xfrm>
              <a:prstGeom prst="rect">
                <a:avLst/>
              </a:prstGeom>
              <a:blipFill rotWithShape="1">
                <a:blip r:embed="rId10"/>
                <a:stretch>
                  <a:fillRect/>
                </a:stretch>
              </a:blipFill>
              <a:ln>
                <a:solidFill>
                  <a:schemeClr val="tx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6707436" y="3977992"/>
                <a:ext cx="1828800" cy="616515"/>
              </a:xfrm>
              <a:prstGeom prst="rect">
                <a:avLst/>
              </a:prstGeom>
              <a:solidFill>
                <a:schemeClr val="accent3">
                  <a:lumMod val="60000"/>
                  <a:lumOff val="40000"/>
                </a:schemeClr>
              </a:solidFill>
              <a:ln>
                <a:solidFill>
                  <a:schemeClr val="tx1"/>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dirty="0" smtClean="0">
                          <a:latin typeface="Cambria Math"/>
                        </a:rPr>
                        <m:t>𝒙</m:t>
                      </m:r>
                      <m:r>
                        <a:rPr lang="en-US" b="1" i="1" dirty="0" smtClean="0">
                          <a:latin typeface="Cambria Math"/>
                        </a:rPr>
                        <m:t>=</m:t>
                      </m:r>
                      <m:f>
                        <m:fPr>
                          <m:ctrlPr>
                            <a:rPr lang="en-US" b="1" i="1" dirty="0" smtClean="0">
                              <a:latin typeface="Cambria Math" panose="02040503050406030204" pitchFamily="18" charset="0"/>
                            </a:rPr>
                          </m:ctrlPr>
                        </m:fPr>
                        <m:num>
                          <m:r>
                            <a:rPr lang="en-US" b="1" i="1" dirty="0" smtClean="0">
                              <a:latin typeface="Cambria Math"/>
                            </a:rPr>
                            <m:t>−</m:t>
                          </m:r>
                          <m:r>
                            <a:rPr lang="en-US" b="1" i="1" dirty="0" smtClean="0">
                              <a:latin typeface="Cambria Math"/>
                            </a:rPr>
                            <m:t>𝟓</m:t>
                          </m:r>
                          <m:r>
                            <a:rPr lang="en-US" b="1" i="1" dirty="0" smtClean="0">
                              <a:latin typeface="Cambria Math"/>
                              <a:ea typeface="Cambria Math"/>
                            </a:rPr>
                            <m:t>−</m:t>
                          </m:r>
                          <m:r>
                            <a:rPr lang="en-US" b="1" i="1" dirty="0" smtClean="0">
                              <a:latin typeface="Cambria Math"/>
                              <a:ea typeface="Cambria Math"/>
                            </a:rPr>
                            <m:t>𝟑</m:t>
                          </m:r>
                        </m:num>
                        <m:den>
                          <m:r>
                            <a:rPr lang="en-US" b="1" i="1" dirty="0" smtClean="0">
                              <a:latin typeface="Cambria Math"/>
                            </a:rPr>
                            <m:t>−</m:t>
                          </m:r>
                          <m:r>
                            <a:rPr lang="en-US" b="1" i="1" dirty="0" smtClean="0">
                              <a:latin typeface="Cambria Math"/>
                            </a:rPr>
                            <m:t>𝟐</m:t>
                          </m:r>
                        </m:den>
                      </m:f>
                      <m:r>
                        <a:rPr lang="en-US" b="1" i="1" dirty="0" smtClean="0">
                          <a:latin typeface="Cambria Math"/>
                        </a:rPr>
                        <m:t>=</m:t>
                      </m:r>
                      <m:r>
                        <a:rPr lang="en-US" b="1" i="1" dirty="0" smtClean="0">
                          <a:latin typeface="Cambria Math"/>
                        </a:rPr>
                        <m:t>𝟒</m:t>
                      </m:r>
                    </m:oMath>
                  </m:oMathPara>
                </a14:m>
                <a:endParaRPr lang="en-US" b="1" dirty="0"/>
              </a:p>
            </p:txBody>
          </p:sp>
        </mc:Choice>
        <mc:Fallback xmlns="">
          <p:sp>
            <p:nvSpPr>
              <p:cNvPr id="14" name="TextBox 13"/>
              <p:cNvSpPr txBox="1">
                <a:spLocks noRot="1" noChangeAspect="1" noMove="1" noResize="1" noEditPoints="1" noAdjustHandles="1" noChangeArrowheads="1" noChangeShapeType="1" noTextEdit="1"/>
              </p:cNvSpPr>
              <p:nvPr/>
            </p:nvSpPr>
            <p:spPr>
              <a:xfrm>
                <a:off x="6707436" y="3977992"/>
                <a:ext cx="1828800" cy="616515"/>
              </a:xfrm>
              <a:prstGeom prst="rect">
                <a:avLst/>
              </a:prstGeom>
              <a:blipFill rotWithShape="1">
                <a:blip r:embed="rId11"/>
                <a:stretch>
                  <a:fillRect/>
                </a:stretch>
              </a:blipFill>
              <a:ln>
                <a:solidFill>
                  <a:schemeClr val="tx1"/>
                </a:solidFill>
              </a:ln>
            </p:spPr>
            <p:txBody>
              <a:bodyPr/>
              <a:lstStyle/>
              <a:p>
                <a:r>
                  <a:rPr lang="en-US">
                    <a:noFill/>
                  </a:rPr>
                  <a:t> </a:t>
                </a:r>
              </a:p>
            </p:txBody>
          </p:sp>
        </mc:Fallback>
      </mc:AlternateContent>
      <p:sp>
        <p:nvSpPr>
          <p:cNvPr id="16" name="Right Arrow 15"/>
          <p:cNvSpPr/>
          <p:nvPr/>
        </p:nvSpPr>
        <p:spPr>
          <a:xfrm>
            <a:off x="6048719" y="4112438"/>
            <a:ext cx="533400" cy="381000"/>
          </a:xfrm>
          <a:prstGeom prst="rightArrow">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47590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3823</TotalTime>
  <Words>478</Words>
  <Application>Microsoft Office PowerPoint</Application>
  <PresentationFormat>On-screen Show (16:9)</PresentationFormat>
  <Paragraphs>63</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Cambria</vt:lpstr>
      <vt:lpstr>Cambria Math</vt:lpstr>
      <vt:lpstr>Office Theme</vt:lpstr>
      <vt:lpstr> Systems of Linear and Quadratic Equations</vt:lpstr>
      <vt:lpstr>SYSTEMS OF LINEAR AND QUADRATIC SYSTEMS</vt:lpstr>
      <vt:lpstr>SYSTEMS OF LINEAR AND QUADRATIC SYSTEMS</vt:lpstr>
      <vt:lpstr>SYSTEMS OF LINEAR AND QUADRATIC SYSTEMS</vt:lpstr>
      <vt:lpstr>SYSTEMS OF LINEAR AND QUADRATIC SYSTEMS</vt:lpstr>
      <vt:lpstr>SYSTEMS OF LINEAR AND QUADRATIC SYSTEMS</vt:lpstr>
      <vt:lpstr>SYSTEMS OF LINEAR AND QUADRATIC SYSTEMS</vt:lpstr>
      <vt:lpstr>SYSTEMS OF LINEAR AND QUADRATIC SYSTEMS</vt:lpstr>
      <vt:lpstr>SYSTEMS OF LINEAR AND QUADRATIC SYSTEMS</vt:lpstr>
      <vt:lpstr>SYSTEMS OF LINEAR AND QUADRATIC SYSTEMS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Rafae</dc:creator>
  <cp:lastModifiedBy>Jeff Twiddy</cp:lastModifiedBy>
  <cp:revision>406</cp:revision>
  <dcterms:created xsi:type="dcterms:W3CDTF">2016-10-20T15:06:14Z</dcterms:created>
  <dcterms:modified xsi:type="dcterms:W3CDTF">2017-03-04T22:12:05Z</dcterms:modified>
</cp:coreProperties>
</file>